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843" r:id="rId2"/>
  </p:sldMasterIdLst>
  <p:notesMasterIdLst>
    <p:notesMasterId r:id="rId53"/>
  </p:notesMasterIdLst>
  <p:handoutMasterIdLst>
    <p:handoutMasterId r:id="rId54"/>
  </p:handoutMasterIdLst>
  <p:sldIdLst>
    <p:sldId id="274" r:id="rId3"/>
    <p:sldId id="360" r:id="rId4"/>
    <p:sldId id="287" r:id="rId5"/>
    <p:sldId id="358" r:id="rId6"/>
    <p:sldId id="344" r:id="rId7"/>
    <p:sldId id="319" r:id="rId8"/>
    <p:sldId id="320" r:id="rId9"/>
    <p:sldId id="321" r:id="rId10"/>
    <p:sldId id="346" r:id="rId11"/>
    <p:sldId id="324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47" r:id="rId22"/>
    <p:sldId id="337" r:id="rId23"/>
    <p:sldId id="338" r:id="rId24"/>
    <p:sldId id="339" r:id="rId25"/>
    <p:sldId id="340" r:id="rId26"/>
    <p:sldId id="316" r:id="rId27"/>
    <p:sldId id="315" r:id="rId28"/>
    <p:sldId id="317" r:id="rId29"/>
    <p:sldId id="343" r:id="rId30"/>
    <p:sldId id="357" r:id="rId31"/>
    <p:sldId id="289" r:id="rId32"/>
    <p:sldId id="359" r:id="rId33"/>
    <p:sldId id="309" r:id="rId34"/>
    <p:sldId id="296" r:id="rId35"/>
    <p:sldId id="349" r:id="rId36"/>
    <p:sldId id="310" r:id="rId37"/>
    <p:sldId id="298" r:id="rId38"/>
    <p:sldId id="356" r:id="rId39"/>
    <p:sldId id="311" r:id="rId40"/>
    <p:sldId id="308" r:id="rId41"/>
    <p:sldId id="299" r:id="rId42"/>
    <p:sldId id="300" r:id="rId43"/>
    <p:sldId id="301" r:id="rId44"/>
    <p:sldId id="302" r:id="rId45"/>
    <p:sldId id="350" r:id="rId46"/>
    <p:sldId id="312" r:id="rId47"/>
    <p:sldId id="304" r:id="rId48"/>
    <p:sldId id="355" r:id="rId49"/>
    <p:sldId id="305" r:id="rId50"/>
    <p:sldId id="306" r:id="rId51"/>
    <p:sldId id="282" r:id="rId5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62ACF3A-9B65-4D9B-B4C7-31CC4E1F9916}">
          <p14:sldIdLst>
            <p14:sldId id="274"/>
            <p14:sldId id="360"/>
            <p14:sldId id="287"/>
          </p14:sldIdLst>
        </p14:section>
        <p14:section name="Process basics" id="{1EEBE0D0-5F85-4DA4-96EF-5D4B66DE6192}">
          <p14:sldIdLst>
            <p14:sldId id="358"/>
            <p14:sldId id="344"/>
            <p14:sldId id="319"/>
            <p14:sldId id="320"/>
            <p14:sldId id="321"/>
            <p14:sldId id="346"/>
            <p14:sldId id="324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47"/>
            <p14:sldId id="337"/>
            <p14:sldId id="338"/>
            <p14:sldId id="339"/>
            <p14:sldId id="340"/>
            <p14:sldId id="316"/>
            <p14:sldId id="315"/>
            <p14:sldId id="317"/>
            <p14:sldId id="343"/>
          </p14:sldIdLst>
        </p14:section>
        <p14:section name="Importance of process discipline" id="{1C999145-10B8-4FD0-891F-82F39D43000E}">
          <p14:sldIdLst>
            <p14:sldId id="357"/>
            <p14:sldId id="289"/>
            <p14:sldId id="359"/>
            <p14:sldId id="309"/>
            <p14:sldId id="296"/>
            <p14:sldId id="349"/>
            <p14:sldId id="310"/>
            <p14:sldId id="298"/>
          </p14:sldIdLst>
        </p14:section>
        <p14:section name="Establishing process discipline" id="{69FAFCB3-E02F-461A-9A8B-CFC481056BB6}">
          <p14:sldIdLst>
            <p14:sldId id="356"/>
            <p14:sldId id="311"/>
            <p14:sldId id="308"/>
            <p14:sldId id="299"/>
            <p14:sldId id="300"/>
            <p14:sldId id="301"/>
            <p14:sldId id="302"/>
            <p14:sldId id="350"/>
            <p14:sldId id="312"/>
            <p14:sldId id="304"/>
          </p14:sldIdLst>
        </p14:section>
        <p14:section name="Rogue pilot exercise" id="{0F5127C9-93E6-43CB-9CEB-2DEA219FCF69}">
          <p14:sldIdLst>
            <p14:sldId id="355"/>
            <p14:sldId id="305"/>
            <p14:sldId id="306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552">
          <p15:clr>
            <a:srgbClr val="A4A3A4"/>
          </p15:clr>
        </p15:guide>
        <p15:guide id="3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97A0"/>
    <a:srgbClr val="CC9A1F"/>
    <a:srgbClr val="008000"/>
    <a:srgbClr val="33CC33"/>
    <a:srgbClr val="C00000"/>
    <a:srgbClr val="5D3995"/>
    <a:srgbClr val="99CC00"/>
    <a:srgbClr val="6699CC"/>
    <a:srgbClr val="660000"/>
    <a:srgbClr val="908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47" autoAdjust="0"/>
  </p:normalViewPr>
  <p:slideViewPr>
    <p:cSldViewPr>
      <p:cViewPr varScale="1">
        <p:scale>
          <a:sx n="82" d="100"/>
          <a:sy n="82" d="100"/>
        </p:scale>
        <p:origin x="32" y="267"/>
      </p:cViewPr>
      <p:guideLst>
        <p:guide orient="horz" pos="2160"/>
        <p:guide orient="horz" pos="3552"/>
        <p:guide pos="182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10872"/>
    </p:cViewPr>
  </p:sorterViewPr>
  <p:notesViewPr>
    <p:cSldViewPr>
      <p:cViewPr>
        <p:scale>
          <a:sx n="77" d="100"/>
          <a:sy n="77" d="100"/>
        </p:scale>
        <p:origin x="-2988" y="-71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1"/>
          <p:cNvSpPr>
            <a:spLocks noChangeArrowheads="1"/>
          </p:cNvSpPr>
          <p:nvPr/>
        </p:nvSpPr>
        <p:spPr bwMode="auto">
          <a:xfrm>
            <a:off x="4070350" y="8659813"/>
            <a:ext cx="21336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905" tIns="0" rIns="18905" bIns="0" anchor="b"/>
          <a:lstStyle/>
          <a:p>
            <a:pPr algn="r" defTabSz="947738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2011 Carnegie Mellon University</a:t>
            </a:r>
          </a:p>
          <a:p>
            <a:pPr defTabSz="947738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53251" name="Rectangle 12"/>
          <p:cNvSpPr>
            <a:spLocks noChangeArrowheads="1"/>
          </p:cNvSpPr>
          <p:nvPr/>
        </p:nvSpPr>
        <p:spPr bwMode="auto">
          <a:xfrm>
            <a:off x="6448425" y="8801100"/>
            <a:ext cx="3333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223" tIns="44110" rIns="88223" bIns="44110">
            <a:spAutoFit/>
          </a:bodyPr>
          <a:lstStyle/>
          <a:p>
            <a:pPr algn="ctr" defTabSz="901700" eaLnBrk="0" hangingPunct="0">
              <a:lnSpc>
                <a:spcPct val="90000"/>
              </a:lnSpc>
              <a:spcBef>
                <a:spcPct val="0"/>
              </a:spcBef>
            </a:pPr>
            <a:fld id="{B92C0FAA-8201-403D-B7AE-E450386F6762}" type="slidenum">
              <a:rPr lang="en-US" b="1"/>
              <a:pPr algn="ctr" defTabSz="901700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53252" name="Line 15"/>
          <p:cNvSpPr>
            <a:spLocks noChangeShapeType="1"/>
          </p:cNvSpPr>
          <p:nvPr/>
        </p:nvSpPr>
        <p:spPr bwMode="auto">
          <a:xfrm flipH="1">
            <a:off x="228600" y="8686800"/>
            <a:ext cx="6477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8989" tIns="44495" rIns="88989" bIns="44495" anchor="ctr">
            <a:spAutoFit/>
          </a:bodyPr>
          <a:lstStyle/>
          <a:p>
            <a:endParaRPr lang="en-US" dirty="0"/>
          </a:p>
        </p:txBody>
      </p:sp>
      <p:pic>
        <p:nvPicPr>
          <p:cNvPr id="53253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8782050"/>
            <a:ext cx="37274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872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69925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05" tIns="46152" rIns="92305" bIns="461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70350" y="8659813"/>
            <a:ext cx="21336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905" tIns="0" rIns="18905" bIns="0" numCol="1" anchor="b" anchorCtr="0" compatLnSpc="1">
            <a:prstTxWarp prst="textNoShape">
              <a:avLst/>
            </a:prstTxWarp>
          </a:bodyPr>
          <a:lstStyle>
            <a:lvl1pPr algn="r" defTabSz="948602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© 2007 Carnegie 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27653" name="Rectangle 9"/>
          <p:cNvSpPr>
            <a:spLocks noChangeArrowheads="1"/>
          </p:cNvSpPr>
          <p:nvPr/>
        </p:nvSpPr>
        <p:spPr bwMode="auto">
          <a:xfrm>
            <a:off x="6446838" y="8801100"/>
            <a:ext cx="334962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223" tIns="44110" rIns="88223" bIns="44110">
            <a:spAutoFit/>
          </a:bodyPr>
          <a:lstStyle/>
          <a:p>
            <a:pPr algn="ctr" defTabSz="901700" eaLnBrk="0" hangingPunct="0">
              <a:lnSpc>
                <a:spcPct val="90000"/>
              </a:lnSpc>
              <a:spcBef>
                <a:spcPct val="0"/>
              </a:spcBef>
            </a:pPr>
            <a:fld id="{0F1BE12A-A238-4CDA-B93E-093BDD6A7D71}" type="slidenum">
              <a:rPr lang="en-US" b="1"/>
              <a:pPr algn="ctr" defTabSz="901700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3088" y="296863"/>
            <a:ext cx="27035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905" tIns="0" rIns="18905" bIns="0" numCol="1" anchor="t" anchorCtr="0" compatLnSpc="1">
            <a:prstTxWarp prst="textNoShape">
              <a:avLst/>
            </a:prstTxWarp>
          </a:bodyPr>
          <a:lstStyle>
            <a:lvl1pPr defTabSz="948602" eaLnBrk="0" hangingPunct="0">
              <a:spcBef>
                <a:spcPct val="0"/>
              </a:spcBef>
              <a:defRPr b="1"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Process Discipline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296863"/>
            <a:ext cx="27035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905" tIns="0" rIns="18905" bIns="0" numCol="1" anchor="t" anchorCtr="0" compatLnSpc="1">
            <a:prstTxWarp prst="textNoShape">
              <a:avLst/>
            </a:prstTxWarp>
          </a:bodyPr>
          <a:lstStyle>
            <a:lvl1pPr algn="r" defTabSz="948602" eaLnBrk="0" hangingPunct="0">
              <a:spcBef>
                <a:spcPct val="0"/>
              </a:spcBef>
              <a:defRPr>
                <a:ea typeface="ＭＳ Ｐゴシック" pitchFamily="1" charset="-128"/>
              </a:defRPr>
            </a:lvl1pPr>
          </a:lstStyle>
          <a:p>
            <a:pPr>
              <a:defRPr/>
            </a:pPr>
            <a:fld id="{4CAC7704-95AC-4701-B424-A4613481EF6D}" type="datetime1">
              <a:rPr lang="en-US"/>
              <a:pPr>
                <a:defRPr/>
              </a:pPr>
              <a:t>9/5/2018</a:t>
            </a:fld>
            <a:endParaRPr lang="en-US" dirty="0"/>
          </a:p>
        </p:txBody>
      </p:sp>
      <p:sp>
        <p:nvSpPr>
          <p:cNvPr id="27656" name="Line 17"/>
          <p:cNvSpPr>
            <a:spLocks noChangeShapeType="1"/>
          </p:cNvSpPr>
          <p:nvPr/>
        </p:nvSpPr>
        <p:spPr bwMode="auto">
          <a:xfrm flipH="1">
            <a:off x="228600" y="8686800"/>
            <a:ext cx="6477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8989" tIns="44495" rIns="88989" bIns="44495" anchor="ctr">
            <a:spAutoFit/>
          </a:bodyPr>
          <a:lstStyle/>
          <a:p>
            <a:endParaRPr lang="en-US" dirty="0"/>
          </a:p>
        </p:txBody>
      </p:sp>
      <p:pic>
        <p:nvPicPr>
          <p:cNvPr id="27657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8782050"/>
            <a:ext cx="37274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38169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867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84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702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374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700088"/>
            <a:ext cx="4611688" cy="3460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7430" y="8757022"/>
            <a:ext cx="3005231" cy="461630"/>
          </a:xfrm>
          <a:prstGeom prst="rect">
            <a:avLst/>
          </a:prstGeom>
        </p:spPr>
        <p:txBody>
          <a:bodyPr lIns="88989" tIns="44495" rIns="88989" bIns="44495"/>
          <a:lstStyle/>
          <a:p>
            <a:pPr>
              <a:defRPr/>
            </a:pPr>
            <a:fld id="{9B1DC92C-6591-4D7F-A764-9D435B105DA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943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700088"/>
            <a:ext cx="4611688" cy="3460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7430" y="8757022"/>
            <a:ext cx="3005231" cy="461630"/>
          </a:xfrm>
          <a:prstGeom prst="rect">
            <a:avLst/>
          </a:prstGeom>
        </p:spPr>
        <p:txBody>
          <a:bodyPr lIns="88989" tIns="44495" rIns="88989" bIns="44495"/>
          <a:lstStyle/>
          <a:p>
            <a:pPr>
              <a:defRPr/>
            </a:pPr>
            <a:fld id="{9B1DC92C-6591-4D7F-A764-9D435B105DA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33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742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5441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672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98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33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00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96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4225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819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002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580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0817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20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632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766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655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9922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4375" y="623888"/>
            <a:ext cx="2749550" cy="2063750"/>
          </a:xfrm>
          <a:ln w="12700" cap="flat">
            <a:solidFill>
              <a:schemeClr val="tx1"/>
            </a:solidFill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813050"/>
            <a:ext cx="5800725" cy="5851525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4118" rIns="91388" bIns="44118"/>
          <a:lstStyle/>
          <a:p>
            <a:pPr defTabSz="922338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8704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00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4375" y="623888"/>
            <a:ext cx="2749550" cy="2063750"/>
          </a:xfrm>
          <a:ln w="12700" cap="flat">
            <a:solidFill>
              <a:schemeClr val="tx1"/>
            </a:solidFill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813050"/>
            <a:ext cx="5800725" cy="5851525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4118" rIns="91388" bIns="44118"/>
          <a:lstStyle/>
          <a:p>
            <a:pPr defTabSz="922338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3655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27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76275"/>
            <a:ext cx="4586288" cy="344170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503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92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959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182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891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926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993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6275"/>
            <a:ext cx="4589463" cy="3443288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185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4375" y="623888"/>
            <a:ext cx="2749550" cy="2063750"/>
          </a:xfrm>
          <a:ln w="12700" cap="flat">
            <a:solidFill>
              <a:schemeClr val="tx1"/>
            </a:solidFill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813050"/>
            <a:ext cx="5800725" cy="5851525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4118" rIns="91388" bIns="44118"/>
          <a:lstStyle/>
          <a:p>
            <a:pPr defTabSz="922338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35421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81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latin typeface="Times New Roman" pitchFamily="18" charset="0"/>
              </a:rPr>
              <a:t>© 2007 Carnegie Mellon University</a:t>
            </a:r>
          </a:p>
          <a:p>
            <a:pPr eaLnBrk="1" hangingPunct="1"/>
            <a:r>
              <a:rPr lang="en-US" sz="9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1989" name="Header Placeholder 4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</p:spTree>
    <p:extLst>
      <p:ext uri="{BB962C8B-B14F-4D97-AF65-F5344CB8AC3E}">
        <p14:creationId xmlns:p14="http://schemas.microsoft.com/office/powerpoint/2010/main" val="3434636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301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56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prstClr val="black"/>
                </a:solidFill>
              </a:rPr>
              <a:t>© 2007 Carnegie Mellon University</a:t>
            </a:r>
          </a:p>
          <a:p>
            <a:pPr eaLnBrk="1" hangingPunct="1"/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Process Discipline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808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403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6275"/>
            <a:ext cx="4589463" cy="3443288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919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505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4225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961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608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4225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540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547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71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36580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4225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8751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4375" y="623888"/>
            <a:ext cx="2749550" cy="2063750"/>
          </a:xfrm>
          <a:ln w="12700" cap="flat">
            <a:solidFill>
              <a:schemeClr val="tx1"/>
            </a:solidFill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813050"/>
            <a:ext cx="5800725" cy="5851525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4118" rIns="91388" bIns="44118"/>
          <a:lstStyle/>
          <a:p>
            <a:pPr defTabSz="922338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083922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91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4225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955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501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51966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Process Discipline</a:t>
            </a: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381500"/>
            <a:ext cx="5083175" cy="41465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849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05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18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430" y="8757022"/>
            <a:ext cx="3005231" cy="46163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89" tIns="44495" rIns="88989" bIns="44495"/>
          <a:lstStyle>
            <a:lvl1pPr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23039" indent="-278092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12368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557315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02262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447209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6pPr>
            <a:lvl7pPr marL="2892156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7pPr>
            <a:lvl8pPr marL="3337103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8pPr>
            <a:lvl9pPr marL="3782050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A8500A9-DB28-440A-83E9-A6158650D14D}" type="slidenum">
              <a:rPr lang="en-US" sz="1000">
                <a:solidFill>
                  <a:prstClr val="black"/>
                </a:solidFill>
                <a:latin typeface="Times New Roman" pitchFamily="18" charset="0"/>
              </a:rPr>
              <a:pPr/>
              <a:t>8</a:t>
            </a:fld>
            <a:endParaRPr lang="en-US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18037" cy="3463925"/>
          </a:xfrm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279" y="4377737"/>
            <a:ext cx="5083643" cy="414847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968" tIns="47272" rIns="92968" bIns="47272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9220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prstClr val="black"/>
                </a:solidFill>
              </a:rPr>
              <a:t>© 2007 Carnegie Mellon University</a:t>
            </a:r>
          </a:p>
          <a:p>
            <a:pPr eaLnBrk="1" hangingPunct="1"/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47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Process Discipline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73100"/>
            <a:ext cx="4592638" cy="34464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72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430" y="8757022"/>
            <a:ext cx="3005231" cy="46163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89" tIns="44495" rIns="88989" bIns="44495"/>
          <a:lstStyle>
            <a:lvl1pPr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23039" indent="-278092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12368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557315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02262" indent="-222474" defTabSz="948602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447209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6pPr>
            <a:lvl7pPr marL="2892156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7pPr>
            <a:lvl8pPr marL="3337103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8pPr>
            <a:lvl9pPr marL="3782050" indent="-222474" algn="ctr" defTabSz="948602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8246DE-29ED-4C37-90CC-4D3101D4EEF4}" type="slidenum">
              <a:rPr lang="en-US" sz="1000">
                <a:solidFill>
                  <a:prstClr val="black"/>
                </a:solidFill>
                <a:latin typeface="Times New Roman" pitchFamily="18" charset="0"/>
              </a:rPr>
              <a:pPr/>
              <a:t>10</a:t>
            </a:fld>
            <a:endParaRPr lang="en-US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0088"/>
            <a:ext cx="4611688" cy="34607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03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5016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094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639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6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1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29942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0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4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0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2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4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</a:t>
            </a:r>
            <a:r>
              <a:rPr lang="en-US" b="1" dirty="0" smtClean="0">
                <a:solidFill>
                  <a:srgbClr val="000000"/>
                </a:solidFill>
              </a:rPr>
              <a:t>December </a:t>
            </a:r>
            <a:r>
              <a:rPr lang="en-US" b="1" dirty="0">
                <a:solidFill>
                  <a:srgbClr val="000000"/>
                </a:solidFill>
              </a:rPr>
              <a:t>2012</a:t>
            </a: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9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236577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4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0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2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4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</a:t>
            </a:r>
            <a:r>
              <a:rPr lang="en-US" b="1" dirty="0" smtClean="0">
                <a:solidFill>
                  <a:srgbClr val="000000"/>
                </a:solidFill>
              </a:rPr>
              <a:t>December </a:t>
            </a:r>
            <a:r>
              <a:rPr lang="en-US" b="1" dirty="0">
                <a:solidFill>
                  <a:srgbClr val="000000"/>
                </a:solidFill>
              </a:rPr>
              <a:t>2012</a:t>
            </a: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9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07149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586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9738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124383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4137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9639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474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3129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00107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04133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188546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927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44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03857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196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59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0146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9431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55701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77896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413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783" r:id="rId13"/>
    <p:sldLayoutId id="2147483829" r:id="rId14"/>
    <p:sldLayoutId id="2147483806" r:id="rId15"/>
    <p:sldLayoutId id="2147483818" r:id="rId16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188451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microsoft.com/office/2007/relationships/hdphoto" Target="../media/hdphoto5.wdp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kasunic\Desktop\SVN%20Checkout\TSP%20Team%20Leader%20course\Course%20Notebook\Notebook%20Contents\M4.%20Process%20Discipline\Script%20WEEK.doc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ChangeArrowheads="1"/>
          </p:cNvSpPr>
          <p:nvPr/>
        </p:nvSpPr>
        <p:spPr bwMode="auto">
          <a:xfrm>
            <a:off x="4181475" y="572611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7508" y="2450785"/>
            <a:ext cx="3828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Process Discipline</a:t>
            </a:r>
            <a:endParaRPr lang="en-US" sz="32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81075" y="475008"/>
            <a:ext cx="7777163" cy="5619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Why Define and Use a Personal Process?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436818"/>
              </p:ext>
            </p:extLst>
          </p:nvPr>
        </p:nvGraphicFramePr>
        <p:xfrm>
          <a:off x="998480" y="1397001"/>
          <a:ext cx="7325712" cy="3261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886"/>
                <a:gridCol w="5412826"/>
              </a:tblGrid>
              <a:tr h="34657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Benefit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6509">
                <a:tc>
                  <a:txBody>
                    <a:bodyPr/>
                    <a:lstStyle/>
                    <a:p>
                      <a:r>
                        <a:rPr lang="en-US" dirty="0" smtClean="0"/>
                        <a:t>Consistency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Results will</a:t>
                      </a:r>
                      <a:r>
                        <a:rPr lang="en-US" baseline="0" dirty="0" smtClean="0"/>
                        <a:t> be more consistent and predictable when a repeatable process is used.</a:t>
                      </a:r>
                      <a:endParaRPr lang="en-US" dirty="0"/>
                    </a:p>
                  </a:txBody>
                  <a:tcPr/>
                </a:tc>
              </a:tr>
              <a:tr h="606509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 work is structured</a:t>
                      </a:r>
                      <a:r>
                        <a:rPr lang="en-US" baseline="0" dirty="0" smtClean="0"/>
                        <a:t> and guided. Rework is reduced when the correct steps are followed. </a:t>
                      </a:r>
                      <a:endParaRPr lang="en-US" dirty="0"/>
                    </a:p>
                  </a:txBody>
                  <a:tcPr/>
                </a:tc>
              </a:tr>
              <a:tr h="1615406">
                <a:tc>
                  <a:txBody>
                    <a:bodyPr/>
                    <a:lstStyle/>
                    <a:p>
                      <a:r>
                        <a:rPr lang="en-US" dirty="0" smtClean="0"/>
                        <a:t>Improvement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defined and measured process enables you to determine what steps are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taking the most time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causing</a:t>
                      </a:r>
                      <a:r>
                        <a:rPr lang="en-US" baseline="0" dirty="0" smtClean="0"/>
                        <a:t> the most problems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least effective and/or efficient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329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The TSP Process and Measurement Framework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22" y="1513181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4" y="2804330"/>
            <a:ext cx="930238" cy="94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82" y="4030070"/>
            <a:ext cx="1034902" cy="80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8397" y="188196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Process scripts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3886" y="1881963"/>
            <a:ext cx="4083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Guidance on how to use your process</a:t>
            </a:r>
            <a:br>
              <a:rPr lang="en-US" sz="1800" dirty="0" smtClean="0">
                <a:solidFill>
                  <a:srgbClr val="000000"/>
                </a:solidFill>
                <a:ea typeface="+mn-ea"/>
              </a:rPr>
            </a:br>
            <a:r>
              <a:rPr lang="en-US" sz="1800" dirty="0" smtClean="0">
                <a:solidFill>
                  <a:srgbClr val="000000"/>
                </a:solidFill>
                <a:ea typeface="+mn-ea"/>
              </a:rPr>
              <a:t>and refers you to pertinent standards, </a:t>
            </a:r>
            <a:br>
              <a:rPr lang="en-US" sz="1800" dirty="0" smtClean="0">
                <a:solidFill>
                  <a:srgbClr val="000000"/>
                </a:solidFill>
                <a:ea typeface="+mn-ea"/>
              </a:rPr>
            </a:br>
            <a:r>
              <a:rPr lang="en-US" sz="1800" dirty="0" smtClean="0">
                <a:solidFill>
                  <a:srgbClr val="000000"/>
                </a:solidFill>
                <a:ea typeface="+mn-ea"/>
              </a:rPr>
              <a:t>forms, and measures.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78397" y="307704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Measurements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3884" y="3077040"/>
            <a:ext cx="4093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Defined measures that provide</a:t>
            </a:r>
            <a:br>
              <a:rPr lang="en-US" sz="1800" dirty="0" smtClean="0">
                <a:solidFill>
                  <a:srgbClr val="000000"/>
                </a:solidFill>
                <a:ea typeface="+mn-ea"/>
              </a:rPr>
            </a:br>
            <a:r>
              <a:rPr lang="en-US" sz="1800" dirty="0" smtClean="0">
                <a:solidFill>
                  <a:srgbClr val="000000"/>
                </a:solidFill>
                <a:ea typeface="+mn-ea"/>
              </a:rPr>
              <a:t>helpful feedback about performance.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78397" y="42322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Forms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3886" y="4232252"/>
            <a:ext cx="334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Provides consistency for data collection activities.</a:t>
            </a:r>
            <a:endParaRPr lang="en-US" sz="18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397" y="5612675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Standards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3886" y="5612675"/>
            <a:ext cx="3593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Operational definitions to support uniform implementation.</a:t>
            </a:r>
            <a:endParaRPr lang="en-US" sz="1800" dirty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0" y="5066170"/>
            <a:ext cx="1068990" cy="119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131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689420"/>
          </a:xfrm>
        </p:spPr>
        <p:txBody>
          <a:bodyPr/>
          <a:lstStyle/>
          <a:p>
            <a:r>
              <a:rPr lang="en-US" dirty="0" smtClean="0"/>
              <a:t>Relationships Within</a:t>
            </a:r>
            <a:br>
              <a:rPr lang="en-US" dirty="0" smtClean="0"/>
            </a:br>
            <a:r>
              <a:rPr lang="en-US" dirty="0" smtClean="0"/>
              <a:t>the Framework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11" y="2025464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55280" y="305622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Process scripts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790" y="2183318"/>
            <a:ext cx="930238" cy="94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68663" y="305622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Measurements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458" y="4530281"/>
            <a:ext cx="1034902" cy="80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3916" y="533661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Forms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61213" y="547107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b="1" dirty="0" smtClean="0">
                <a:solidFill>
                  <a:srgbClr val="000000"/>
                </a:solidFill>
                <a:ea typeface="+mn-ea"/>
              </a:rPr>
              <a:t>Standards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80" y="4376209"/>
            <a:ext cx="1068990" cy="1192836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2515234" y="1968954"/>
            <a:ext cx="3888556" cy="687129"/>
            <a:chOff x="2515234" y="1968954"/>
            <a:chExt cx="3888556" cy="687129"/>
          </a:xfrm>
        </p:grpSpPr>
        <p:cxnSp>
          <p:nvCxnSpPr>
            <p:cNvPr id="18" name="Curved Connector 17"/>
            <p:cNvCxnSpPr>
              <a:stCxn id="5" idx="1"/>
              <a:endCxn id="4" idx="3"/>
            </p:cNvCxnSpPr>
            <p:nvPr/>
          </p:nvCxnSpPr>
          <p:spPr bwMode="auto">
            <a:xfrm rot="10800000">
              <a:off x="2515234" y="2538463"/>
              <a:ext cx="3888556" cy="117620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4317168" y="1968954"/>
              <a:ext cx="20553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Assesses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performance against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667633" y="2732313"/>
            <a:ext cx="3756283" cy="662571"/>
            <a:chOff x="2667633" y="2732313"/>
            <a:chExt cx="3756283" cy="662571"/>
          </a:xfrm>
        </p:grpSpPr>
        <p:cxnSp>
          <p:nvCxnSpPr>
            <p:cNvPr id="24" name="Curved Connector 23"/>
            <p:cNvCxnSpPr/>
            <p:nvPr/>
          </p:nvCxnSpPr>
          <p:spPr bwMode="auto">
            <a:xfrm>
              <a:off x="2667633" y="2732313"/>
              <a:ext cx="3756283" cy="130630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224172" y="2810109"/>
              <a:ext cx="15953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Specifies which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to use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374070" y="3051461"/>
            <a:ext cx="3976371" cy="1921166"/>
            <a:chOff x="2374070" y="3051461"/>
            <a:chExt cx="3976371" cy="1921166"/>
          </a:xfrm>
        </p:grpSpPr>
        <p:cxnSp>
          <p:nvCxnSpPr>
            <p:cNvPr id="28" name="Curved Connector 27"/>
            <p:cNvCxnSpPr>
              <a:stCxn id="12" idx="3"/>
            </p:cNvCxnSpPr>
            <p:nvPr/>
          </p:nvCxnSpPr>
          <p:spPr bwMode="auto">
            <a:xfrm flipV="1">
              <a:off x="2374070" y="3051461"/>
              <a:ext cx="3594593" cy="192116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4298276" y="3676320"/>
              <a:ext cx="20521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Provides operational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definitions for</a:t>
              </a:r>
            </a:p>
          </p:txBody>
        </p:sp>
      </p:grpSp>
      <p:sp>
        <p:nvSpPr>
          <p:cNvPr id="48" name="Oval 47"/>
          <p:cNvSpPr/>
          <p:nvPr/>
        </p:nvSpPr>
        <p:spPr bwMode="auto">
          <a:xfrm>
            <a:off x="7386361" y="1317171"/>
            <a:ext cx="92125" cy="108858"/>
          </a:xfrm>
          <a:prstGeom prst="ellipse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8129110" y="1710822"/>
            <a:ext cx="92125" cy="108858"/>
          </a:xfrm>
          <a:prstGeom prst="ellipse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667633" y="1126048"/>
            <a:ext cx="5508881" cy="3806471"/>
            <a:chOff x="2667633" y="1126048"/>
            <a:chExt cx="5508881" cy="3806471"/>
          </a:xfrm>
        </p:grpSpPr>
        <p:cxnSp>
          <p:nvCxnSpPr>
            <p:cNvPr id="60" name="Curved Connector 59"/>
            <p:cNvCxnSpPr/>
            <p:nvPr/>
          </p:nvCxnSpPr>
          <p:spPr bwMode="auto">
            <a:xfrm rot="16200000" flipH="1">
              <a:off x="7362910" y="1350710"/>
              <a:ext cx="152521" cy="7863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0" name="Group 29"/>
            <p:cNvGrpSpPr/>
            <p:nvPr/>
          </p:nvGrpSpPr>
          <p:grpSpPr>
            <a:xfrm>
              <a:off x="2667633" y="1126048"/>
              <a:ext cx="5508881" cy="3806471"/>
              <a:chOff x="2667633" y="1126048"/>
              <a:chExt cx="5508881" cy="3806471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667633" y="1333113"/>
                <a:ext cx="5508881" cy="3599406"/>
                <a:chOff x="2667633" y="1333113"/>
                <a:chExt cx="5508881" cy="3599406"/>
              </a:xfrm>
            </p:grpSpPr>
            <p:cxnSp>
              <p:nvCxnSpPr>
                <p:cNvPr id="66" name="Curved Connector 65"/>
                <p:cNvCxnSpPr/>
                <p:nvPr/>
              </p:nvCxnSpPr>
              <p:spPr bwMode="auto">
                <a:xfrm rot="16200000" flipH="1">
                  <a:off x="8100051" y="1747966"/>
                  <a:ext cx="113602" cy="39317"/>
                </a:xfrm>
                <a:prstGeom prst="curvedConnector3">
                  <a:avLst>
                    <a:gd name="adj1" fmla="val 50000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Curved Connector 31"/>
                <p:cNvCxnSpPr>
                  <a:endCxn id="48" idx="1"/>
                </p:cNvCxnSpPr>
                <p:nvPr/>
              </p:nvCxnSpPr>
              <p:spPr bwMode="auto">
                <a:xfrm flipV="1">
                  <a:off x="2667633" y="1333113"/>
                  <a:ext cx="4732219" cy="864277"/>
                </a:xfrm>
                <a:prstGeom prst="curvedConnector4">
                  <a:avLst>
                    <a:gd name="adj1" fmla="val 40196"/>
                    <a:gd name="adj2" fmla="val 128294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Curved Connector 37"/>
                <p:cNvCxnSpPr>
                  <a:endCxn id="6" idx="3"/>
                </p:cNvCxnSpPr>
                <p:nvPr/>
              </p:nvCxnSpPr>
              <p:spPr bwMode="auto">
                <a:xfrm rot="5400000">
                  <a:off x="6227390" y="2983395"/>
                  <a:ext cx="3108094" cy="790154"/>
                </a:xfrm>
                <a:prstGeom prst="curvedConnector2">
                  <a:avLst/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sm"/>
                  <a:tailEnd type="triangle"/>
                </a:ln>
                <a:effectLst/>
              </p:spPr>
            </p:cxnSp>
            <p:cxnSp>
              <p:nvCxnSpPr>
                <p:cNvPr id="55" name="Curved Connector 54"/>
                <p:cNvCxnSpPr>
                  <a:stCxn id="48" idx="5"/>
                  <a:endCxn id="53" idx="1"/>
                </p:cNvCxnSpPr>
                <p:nvPr/>
              </p:nvCxnSpPr>
              <p:spPr bwMode="auto">
                <a:xfrm rot="16200000" flipH="1">
                  <a:off x="7645460" y="1229622"/>
                  <a:ext cx="316677" cy="677606"/>
                </a:xfrm>
                <a:prstGeom prst="curvedConnector3">
                  <a:avLst>
                    <a:gd name="adj1" fmla="val 50000"/>
                  </a:avLst>
                </a:prstGeom>
                <a:solidFill>
                  <a:srgbClr val="5CA1FB"/>
                </a:solidFill>
                <a:ln w="571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8" name="TextBox 67"/>
              <p:cNvSpPr txBox="1"/>
              <p:nvPr/>
            </p:nvSpPr>
            <p:spPr>
              <a:xfrm>
                <a:off x="5226319" y="1126048"/>
                <a:ext cx="21932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600" dirty="0" smtClean="0">
                    <a:solidFill>
                      <a:srgbClr val="00B0F0"/>
                    </a:solidFill>
                    <a:ea typeface="+mn-ea"/>
                  </a:rPr>
                  <a:t>Specifies which</a:t>
                </a:r>
                <a:br>
                  <a:rPr lang="en-US" sz="1600" dirty="0" smtClean="0">
                    <a:solidFill>
                      <a:srgbClr val="00B0F0"/>
                    </a:solidFill>
                    <a:ea typeface="+mn-ea"/>
                  </a:rPr>
                </a:br>
                <a:r>
                  <a:rPr lang="en-US" sz="1600" dirty="0" smtClean="0">
                    <a:solidFill>
                      <a:srgbClr val="00B0F0"/>
                    </a:solidFill>
                    <a:ea typeface="+mn-ea"/>
                  </a:rPr>
                  <a:t>to use and how to use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6868908" y="3425554"/>
            <a:ext cx="891593" cy="1104728"/>
            <a:chOff x="6868908" y="3425554"/>
            <a:chExt cx="891593" cy="1104728"/>
          </a:xfrm>
        </p:grpSpPr>
        <p:cxnSp>
          <p:nvCxnSpPr>
            <p:cNvPr id="69" name="Curved Connector 68"/>
            <p:cNvCxnSpPr>
              <a:stCxn id="6" idx="0"/>
              <a:endCxn id="9" idx="2"/>
            </p:cNvCxnSpPr>
            <p:nvPr/>
          </p:nvCxnSpPr>
          <p:spPr bwMode="auto">
            <a:xfrm rot="5400000" flipH="1" flipV="1">
              <a:off x="6316545" y="3977917"/>
              <a:ext cx="1104728" cy="1"/>
            </a:xfrm>
            <a:prstGeom prst="curvedConnector3">
              <a:avLst>
                <a:gd name="adj1" fmla="val 44088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>
              <a:off x="6868910" y="3699774"/>
              <a:ext cx="8915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Used to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collect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76098" y="4932519"/>
            <a:ext cx="4075360" cy="992192"/>
            <a:chOff x="2276098" y="4932519"/>
            <a:chExt cx="4075360" cy="992192"/>
          </a:xfrm>
        </p:grpSpPr>
        <p:cxnSp>
          <p:nvCxnSpPr>
            <p:cNvPr id="80" name="Curved Connector 79"/>
            <p:cNvCxnSpPr>
              <a:endCxn id="6" idx="1"/>
            </p:cNvCxnSpPr>
            <p:nvPr/>
          </p:nvCxnSpPr>
          <p:spPr bwMode="auto">
            <a:xfrm flipV="1">
              <a:off x="2276098" y="4932519"/>
              <a:ext cx="4075360" cy="401166"/>
            </a:xfrm>
            <a:prstGeom prst="curvedConnector3">
              <a:avLst>
                <a:gd name="adj1" fmla="val 50000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82" name="TextBox 81"/>
            <p:cNvSpPr txBox="1"/>
            <p:nvPr/>
          </p:nvSpPr>
          <p:spPr>
            <a:xfrm>
              <a:off x="3017497" y="5339936"/>
              <a:ext cx="19607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Provides definitions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for terms used in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7625" y="2284648"/>
            <a:ext cx="1340787" cy="2687979"/>
            <a:chOff x="357625" y="2284648"/>
            <a:chExt cx="1340787" cy="2687979"/>
          </a:xfrm>
        </p:grpSpPr>
        <p:cxnSp>
          <p:nvCxnSpPr>
            <p:cNvPr id="83" name="Curved Connector 82"/>
            <p:cNvCxnSpPr>
              <a:stCxn id="4" idx="1"/>
              <a:endCxn id="12" idx="1"/>
            </p:cNvCxnSpPr>
            <p:nvPr/>
          </p:nvCxnSpPr>
          <p:spPr bwMode="auto">
            <a:xfrm rot="10800000" flipV="1">
              <a:off x="1305081" y="2538463"/>
              <a:ext cx="393331" cy="2434164"/>
            </a:xfrm>
            <a:prstGeom prst="curvedConnector3">
              <a:avLst>
                <a:gd name="adj1" fmla="val 177492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sp>
          <p:nvSpPr>
            <p:cNvPr id="88" name="TextBox 87"/>
            <p:cNvSpPr txBox="1"/>
            <p:nvPr/>
          </p:nvSpPr>
          <p:spPr>
            <a:xfrm>
              <a:off x="357625" y="2284648"/>
              <a:ext cx="10727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Specifies 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which to</a:t>
              </a:r>
              <a:br>
                <a:rPr lang="en-US" sz="1600" dirty="0" smtClean="0">
                  <a:solidFill>
                    <a:srgbClr val="00B0F0"/>
                  </a:solidFill>
                  <a:ea typeface="+mn-ea"/>
                </a:rPr>
              </a:b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use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106824" y="3425554"/>
            <a:ext cx="5706829" cy="2892141"/>
            <a:chOff x="2106824" y="3425554"/>
            <a:chExt cx="5706829" cy="2892141"/>
          </a:xfrm>
        </p:grpSpPr>
        <p:cxnSp>
          <p:nvCxnSpPr>
            <p:cNvPr id="39" name="Curved Connector 38"/>
            <p:cNvCxnSpPr>
              <a:endCxn id="8" idx="2"/>
            </p:cNvCxnSpPr>
            <p:nvPr/>
          </p:nvCxnSpPr>
          <p:spPr bwMode="auto">
            <a:xfrm rot="10800000">
              <a:off x="2106824" y="3425554"/>
              <a:ext cx="2835291" cy="1200877"/>
            </a:xfrm>
            <a:prstGeom prst="curvedConnector2">
              <a:avLst/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sm"/>
              <a:tailEnd type="triangle"/>
            </a:ln>
            <a:effectLst/>
          </p:spPr>
        </p:cxnSp>
        <p:cxnSp>
          <p:nvCxnSpPr>
            <p:cNvPr id="35" name="Curved Connector 34"/>
            <p:cNvCxnSpPr>
              <a:stCxn id="10" idx="2"/>
            </p:cNvCxnSpPr>
            <p:nvPr/>
          </p:nvCxnSpPr>
          <p:spPr bwMode="auto">
            <a:xfrm rot="5400000" flipH="1">
              <a:off x="5304438" y="4141473"/>
              <a:ext cx="1079515" cy="2049429"/>
            </a:xfrm>
            <a:prstGeom prst="curvedConnector4">
              <a:avLst>
                <a:gd name="adj1" fmla="val -21176"/>
                <a:gd name="adj2" fmla="val 60857"/>
              </a:avLst>
            </a:prstGeom>
            <a:solidFill>
              <a:srgbClr val="5CA1FB"/>
            </a:solidFill>
            <a:ln w="571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5485772" y="5979141"/>
              <a:ext cx="23278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600" dirty="0" smtClean="0">
                  <a:solidFill>
                    <a:srgbClr val="00B0F0"/>
                  </a:solidFill>
                  <a:ea typeface="+mn-ea"/>
                </a:rPr>
                <a:t>Records instantiation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04983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Process Scripts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407202"/>
              </p:ext>
            </p:extLst>
          </p:nvPr>
        </p:nvGraphicFramePr>
        <p:xfrm>
          <a:off x="998480" y="1397000"/>
          <a:ext cx="7325712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051"/>
                <a:gridCol w="5244661"/>
              </a:tblGrid>
              <a:tr h="6400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Element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r>
                        <a:rPr lang="en-US" baseline="0" dirty="0" smtClean="0"/>
                        <a:t> name.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Succinct objective of the process.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Entry 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conditions that must be met before the process can be performed.</a:t>
                      </a:r>
                      <a:endParaRPr 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Phases (or steps)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phases or steps to be performed.</a:t>
                      </a: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Exit 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conditions that must be met in</a:t>
                      </a:r>
                      <a:r>
                        <a:rPr lang="en-US" baseline="0" dirty="0" smtClean="0"/>
                        <a:t> order to complete the process successfully.</a:t>
                      </a:r>
                      <a:endParaRPr lang="en-US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360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Process Script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57" y="1084878"/>
            <a:ext cx="7210371" cy="540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40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Measures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504" y="1442819"/>
            <a:ext cx="5586248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1534513" y="3266556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3946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TSP Core Measures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Measurement is an essential construct that is woven into the fabric of your personal process.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Measurement is the only way to really know how well your process is performing.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In the TSP, there are four core measures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74156" y="361686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Size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4156" y="4100643"/>
            <a:ext cx="6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4156" y="458442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Defects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4156" y="50682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Schedule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4156" y="3210160"/>
            <a:ext cx="1605982" cy="369332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Measures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91686" y="3210160"/>
            <a:ext cx="4722299" cy="369332"/>
          </a:xfrm>
          <a:prstGeom prst="rect">
            <a:avLst/>
          </a:prstGeom>
          <a:solidFill>
            <a:srgbClr val="D8E7EA"/>
          </a:solidFill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Description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04286" y="361686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Size of the product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91687" y="4100643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Effort time spent in a project phase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4286" y="4584421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Defects injected and removed during a phase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91687" y="506820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 smtClean="0">
                <a:solidFill>
                  <a:srgbClr val="000000"/>
                </a:solidFill>
                <a:ea typeface="+mn-ea"/>
              </a:rPr>
              <a:t>Date that a task is completed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1074156" y="404925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074156" y="451695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074156" y="5016187"/>
            <a:ext cx="7039830" cy="0"/>
          </a:xfrm>
          <a:prstGeom prst="line">
            <a:avLst/>
          </a:prstGeom>
          <a:solidFill>
            <a:srgbClr val="5CA1FB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15820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Measures Are Estimated and Then Tracked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219200"/>
            <a:ext cx="8237538" cy="4953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At the beginning of a </a:t>
            </a:r>
            <a:r>
              <a:rPr lang="en-US" sz="1800" dirty="0" smtClean="0"/>
              <a:t>project the </a:t>
            </a:r>
            <a:r>
              <a:rPr lang="en-US" sz="1800" dirty="0"/>
              <a:t>work is </a:t>
            </a:r>
            <a:r>
              <a:rPr lang="en-US" sz="1800" dirty="0" smtClean="0"/>
              <a:t>planned and divided </a:t>
            </a:r>
            <a:r>
              <a:rPr lang="en-US" sz="1800" dirty="0"/>
              <a:t>into a set of tasks or activities called </a:t>
            </a:r>
            <a:r>
              <a:rPr lang="en-US" sz="1800" i="1" dirty="0" smtClean="0"/>
              <a:t>phases. </a:t>
            </a:r>
            <a:r>
              <a:rPr lang="en-US" sz="1800" dirty="0" smtClean="0"/>
              <a:t>The core measures are </a:t>
            </a:r>
            <a:r>
              <a:rPr lang="en-US" sz="1800" i="1" dirty="0" smtClean="0"/>
              <a:t>estimated.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product size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time-in-phase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defects injected into a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defects found in a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task completion dates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During the project, these measures are collected in real time.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time-in-phase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defect type injected in phase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find/fix time for each defect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task completion dates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When a product has been completed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size is measured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8090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Collecting and analyzing these four core measures will enable you to</a:t>
            </a:r>
            <a:endParaRPr lang="en-US" sz="1800" dirty="0"/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800" dirty="0"/>
              <a:t>know what to improve the next time around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estimate and plan future projects more accurately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325" y="4582500"/>
            <a:ext cx="2508468" cy="1881351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01" y="2819400"/>
            <a:ext cx="5118922" cy="165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031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Forms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504" y="1442819"/>
            <a:ext cx="5586248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1534513" y="3949706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143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Forms Used in TSP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379041"/>
              </p:ext>
            </p:extLst>
          </p:nvPr>
        </p:nvGraphicFramePr>
        <p:xfrm>
          <a:off x="914400" y="1371600"/>
          <a:ext cx="7772400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143000"/>
                <a:gridCol w="1676400"/>
                <a:gridCol w="1225062"/>
                <a:gridCol w="1444869"/>
                <a:gridCol w="14448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Task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Interrupt time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Net time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Date &amp; timestamp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2133600"/>
            <a:ext cx="1143000" cy="369332"/>
          </a:xfrm>
          <a:prstGeom prst="rect">
            <a:avLst/>
          </a:prstGeom>
          <a:solidFill>
            <a:srgbClr val="CC9A1F">
              <a:alpha val="67059"/>
            </a:srgb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Time log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409651"/>
              </p:ext>
            </p:extLst>
          </p:nvPr>
        </p:nvGraphicFramePr>
        <p:xfrm>
          <a:off x="1143000" y="3657600"/>
          <a:ext cx="7772399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990600"/>
                <a:gridCol w="838200"/>
                <a:gridCol w="914400"/>
                <a:gridCol w="990600"/>
                <a:gridCol w="1143000"/>
                <a:gridCol w="1295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Defect type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Found in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Phase injected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Phase removed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Find &amp;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fix time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Date &amp; timestamp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4419600"/>
            <a:ext cx="1295400" cy="369332"/>
          </a:xfrm>
          <a:prstGeom prst="rect">
            <a:avLst/>
          </a:prstGeom>
          <a:solidFill>
            <a:srgbClr val="CC9A1F">
              <a:alpha val="67059"/>
            </a:srgb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800" dirty="0" smtClean="0"/>
              <a:t>Defect log</a:t>
            </a:r>
          </a:p>
        </p:txBody>
      </p:sp>
    </p:spTree>
    <p:extLst>
      <p:ext uri="{BB962C8B-B14F-4D97-AF65-F5344CB8AC3E}">
        <p14:creationId xmlns:p14="http://schemas.microsoft.com/office/powerpoint/2010/main" val="2114027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Support For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772103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Collecting the TSP core measures would be impractical in the absence of software support.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The TSP software tool provides support for collecting the four core measures.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Data is collected against the tasks within each team </a:t>
            </a:r>
            <a:br>
              <a:rPr lang="en-US" sz="1800" dirty="0" smtClean="0"/>
            </a:br>
            <a:r>
              <a:rPr lang="en-US" sz="1800" dirty="0" smtClean="0"/>
              <a:t>member’s</a:t>
            </a:r>
            <a:r>
              <a:rPr lang="en-US" sz="1800" dirty="0"/>
              <a:t> </a:t>
            </a:r>
            <a:r>
              <a:rPr lang="en-US" sz="1800" dirty="0" smtClean="0"/>
              <a:t>plan.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The personal tracking data is consolidated </a:t>
            </a:r>
            <a:br>
              <a:rPr lang="en-US" sz="1800" dirty="0" smtClean="0"/>
            </a:br>
            <a:r>
              <a:rPr lang="en-US" sz="1800" dirty="0" smtClean="0"/>
              <a:t>into the team plan on a weekly basis.</a:t>
            </a:r>
            <a:endParaRPr lang="en-US" sz="1800" dirty="0"/>
          </a:p>
        </p:txBody>
      </p:sp>
      <p:pic>
        <p:nvPicPr>
          <p:cNvPr id="4" name="Picture 8" descr="\\ad\dfs\Users\mkasunic\Documents\Graphics - Kas\iStock\iStock Photos\iStock_000016286949X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65" y="4382501"/>
            <a:ext cx="886793" cy="88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mkasunic\Desktop\iStock_000016984997X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078" y="4517681"/>
            <a:ext cx="862012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mkasunic\Desktop\iStock_000016732235X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1834" y="4944165"/>
            <a:ext cx="1345741" cy="89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mkasunic\Desktop\iStock_000015627044XSma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2926958"/>
            <a:ext cx="1141818" cy="75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 flipV="1">
            <a:off x="3457575" y="4824619"/>
            <a:ext cx="1447800" cy="442119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5348287" y="3616775"/>
            <a:ext cx="1795463" cy="1040950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>
            <a:endCxn id="5" idx="1"/>
          </p:cNvCxnSpPr>
          <p:nvPr/>
        </p:nvCxnSpPr>
        <p:spPr bwMode="auto">
          <a:xfrm>
            <a:off x="5348287" y="4810125"/>
            <a:ext cx="1906791" cy="353669"/>
          </a:xfrm>
          <a:prstGeom prst="line">
            <a:avLst/>
          </a:prstGeom>
          <a:solidFill>
            <a:srgbClr val="5CA1FB"/>
          </a:solidFill>
          <a:ln w="38100" cap="flat" cmpd="sng" algn="ctr">
            <a:solidFill>
              <a:srgbClr val="0066FF">
                <a:lumMod val="40000"/>
                <a:lumOff val="6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894865" y="5159414"/>
            <a:ext cx="574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  <a:t>Team</a:t>
            </a:r>
            <a:b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</a:br>
            <a: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  <a:t>plan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47526" y="5840404"/>
            <a:ext cx="1674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  <a:t>Tom’s Personal plan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2480" y="5816033"/>
            <a:ext cx="1600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  <a:t>Bill’s Personal plan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80457" y="3742146"/>
            <a:ext cx="1624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b="1" dirty="0" smtClean="0">
                <a:solidFill>
                  <a:srgbClr val="3366FF">
                    <a:lumMod val="75000"/>
                  </a:srgbClr>
                </a:solidFill>
                <a:ea typeface="+mn-ea"/>
              </a:rPr>
              <a:t>Joe’s Personal plan</a:t>
            </a:r>
          </a:p>
        </p:txBody>
      </p:sp>
    </p:spTree>
    <p:extLst>
      <p:ext uri="{BB962C8B-B14F-4D97-AF65-F5344CB8AC3E}">
        <p14:creationId xmlns:p14="http://schemas.microsoft.com/office/powerpoint/2010/main" val="2861316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Standards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504" y="1442819"/>
            <a:ext cx="5586248" cy="4189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1534513" y="4727446"/>
            <a:ext cx="746235" cy="458131"/>
          </a:xfrm>
          <a:prstGeom prst="rightArrow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2965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Standard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576555"/>
              </p:ext>
            </p:extLst>
          </p:nvPr>
        </p:nvGraphicFramePr>
        <p:xfrm>
          <a:off x="872365" y="1933010"/>
          <a:ext cx="7294179" cy="37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580"/>
                <a:gridCol w="1460938"/>
                <a:gridCol w="47296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Type Number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Type Name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Omission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 requirement is missing.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Ambiguous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There could be multiple interpretations of the requirement.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Duplicate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 similar requirement exists elsewhere.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Unclear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requirement is unclear.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Incorrect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requirement is incorrect.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Inconsistent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requirement is not consistent with another requirement.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Extraneous information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requirement describes not just “what” but “how.”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8737" y="1387365"/>
            <a:ext cx="4045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rgbClr val="0070C0"/>
                </a:solidFill>
                <a:ea typeface="+mn-ea"/>
              </a:rPr>
              <a:t>Requirement Defect Types</a:t>
            </a:r>
          </a:p>
        </p:txBody>
      </p:sp>
    </p:spTree>
    <p:extLst>
      <p:ext uri="{BB962C8B-B14F-4D97-AF65-F5344CB8AC3E}">
        <p14:creationId xmlns:p14="http://schemas.microsoft.com/office/powerpoint/2010/main" val="3067364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72" y="2448571"/>
            <a:ext cx="816823" cy="1025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23" y="3849884"/>
            <a:ext cx="1002672" cy="118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mkasunic\Desktop\iStock_000000414163X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469" y="2825188"/>
            <a:ext cx="2351306" cy="155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3670" y="1986433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Process Script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2459" y="5035912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Standards</a:t>
            </a:r>
          </a:p>
        </p:txBody>
      </p:sp>
      <p:sp>
        <p:nvSpPr>
          <p:cNvPr id="10" name="Freeform 9"/>
          <p:cNvSpPr/>
          <p:nvPr/>
        </p:nvSpPr>
        <p:spPr bwMode="auto">
          <a:xfrm>
            <a:off x="2091556" y="2905213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13" name="Freeform 12"/>
          <p:cNvSpPr/>
          <p:nvPr/>
        </p:nvSpPr>
        <p:spPr bwMode="auto">
          <a:xfrm flipV="1">
            <a:off x="2091556" y="4187150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0536" y="3435645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guide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13141" y="4371964"/>
            <a:ext cx="2157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Process Performance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70726" y="1932765"/>
            <a:ext cx="1568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Time Log Form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7574" y="4108605"/>
            <a:ext cx="1713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Defect Log Form</a:t>
            </a:r>
          </a:p>
        </p:txBody>
      </p:sp>
      <p:sp>
        <p:nvSpPr>
          <p:cNvPr id="21" name="Freeform 20"/>
          <p:cNvSpPr/>
          <p:nvPr/>
        </p:nvSpPr>
        <p:spPr bwMode="auto">
          <a:xfrm>
            <a:off x="5806963" y="4114817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22" name="Freeform 21"/>
          <p:cNvSpPr/>
          <p:nvPr/>
        </p:nvSpPr>
        <p:spPr bwMode="auto">
          <a:xfrm flipV="1">
            <a:off x="5806962" y="3166897"/>
            <a:ext cx="515007" cy="184814"/>
          </a:xfrm>
          <a:custGeom>
            <a:avLst/>
            <a:gdLst>
              <a:gd name="connsiteX0" fmla="*/ 0 w 515007"/>
              <a:gd name="connsiteY0" fmla="*/ 58690 h 184814"/>
              <a:gd name="connsiteX1" fmla="*/ 294289 w 515007"/>
              <a:gd name="connsiteY1" fmla="*/ 6138 h 184814"/>
              <a:gd name="connsiteX2" fmla="*/ 515007 w 515007"/>
              <a:gd name="connsiteY2" fmla="*/ 184814 h 18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5007" h="184814">
                <a:moveTo>
                  <a:pt x="0" y="58690"/>
                </a:moveTo>
                <a:cubicBezTo>
                  <a:pt x="104227" y="21903"/>
                  <a:pt x="208455" y="-14883"/>
                  <a:pt x="294289" y="6138"/>
                </a:cubicBezTo>
                <a:cubicBezTo>
                  <a:pt x="380123" y="27159"/>
                  <a:pt x="447565" y="105986"/>
                  <a:pt x="515007" y="184814"/>
                </a:cubicBezTo>
              </a:path>
            </a:pathLst>
          </a:cu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7660" y="3425281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real-time measures</a:t>
            </a:r>
            <a:br>
              <a:rPr lang="en-US" sz="1600" i="1" dirty="0" smtClean="0">
                <a:solidFill>
                  <a:srgbClr val="000000"/>
                </a:solidFill>
                <a:ea typeface="+mn-ea"/>
              </a:rPr>
            </a:b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collected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3887322" y="4803213"/>
            <a:ext cx="609600" cy="76725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46327" y="5737808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Product</a:t>
            </a:r>
          </a:p>
        </p:txBody>
      </p:sp>
      <p:sp>
        <p:nvSpPr>
          <p:cNvPr id="26" name="Down Arrow 25"/>
          <p:cNvSpPr/>
          <p:nvPr/>
        </p:nvSpPr>
        <p:spPr bwMode="auto">
          <a:xfrm>
            <a:off x="3887322" y="1887692"/>
            <a:ext cx="609600" cy="767255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07880" y="1501887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ea typeface="+mn-ea"/>
              </a:rPr>
              <a:t>Inputs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522" y="2303022"/>
            <a:ext cx="2265983" cy="58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098" y="4491471"/>
            <a:ext cx="2670502" cy="690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63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344710"/>
          </a:xfrm>
        </p:spPr>
        <p:txBody>
          <a:bodyPr/>
          <a:lstStyle/>
          <a:p>
            <a:r>
              <a:rPr lang="en-US" dirty="0" smtClean="0"/>
              <a:t>Bird’s Eye View of the Process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4000500"/>
            <a:ext cx="685800" cy="3048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" y="1371600"/>
            <a:ext cx="1371600" cy="7620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Project and Product Objectives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" y="4343400"/>
            <a:ext cx="1333500" cy="7620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Product Versions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4000500"/>
            <a:ext cx="685800" cy="3048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Plans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1981200"/>
            <a:ext cx="1143000" cy="533400"/>
          </a:xfrm>
          <a:prstGeom prst="rect">
            <a:avLst/>
          </a:prstGeom>
          <a:solidFill>
            <a:sysClr val="window" lastClr="FFFFFF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Refined Objectives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10" name="Straight Arrow Connector 102"/>
          <p:cNvCxnSpPr>
            <a:stCxn id="11" idx="1"/>
            <a:endCxn id="7" idx="3"/>
          </p:cNvCxnSpPr>
          <p:nvPr/>
        </p:nvCxnSpPr>
        <p:spPr bwMode="auto">
          <a:xfrm rot="10800000">
            <a:off x="1981200" y="4724400"/>
            <a:ext cx="17526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733800" y="3505200"/>
            <a:ext cx="2438400" cy="2438400"/>
          </a:xfrm>
          <a:prstGeom prst="flowChartAlternateProcess">
            <a:avLst/>
          </a:prstGeom>
          <a:solidFill>
            <a:srgbClr val="00B05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Phase or Cycle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3200" y="2743200"/>
            <a:ext cx="16002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TSP Launch or Re-launch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2743200"/>
            <a:ext cx="16002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Postmortem</a:t>
            </a: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Lessons Learned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14" name="Straight Arrow Connector 102"/>
          <p:cNvCxnSpPr>
            <a:stCxn id="8" idx="2"/>
            <a:endCxn id="11" idx="3"/>
          </p:cNvCxnSpPr>
          <p:nvPr/>
        </p:nvCxnSpPr>
        <p:spPr bwMode="auto">
          <a:xfrm rot="5400000">
            <a:off x="6553200" y="3924300"/>
            <a:ext cx="419100" cy="11811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305300" y="4114800"/>
            <a:ext cx="12954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Execute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7700" y="4572000"/>
            <a:ext cx="990600" cy="304800"/>
          </a:xfrm>
          <a:prstGeom prst="flowChartAlternateProcess">
            <a:avLst/>
          </a:prstGeom>
          <a:solidFill>
            <a:srgbClr val="80000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Measure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57700" y="5181600"/>
            <a:ext cx="990600" cy="457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Weekly Review</a:t>
            </a:r>
          </a:p>
        </p:txBody>
      </p:sp>
      <p:cxnSp>
        <p:nvCxnSpPr>
          <p:cNvPr id="18" name="Straight Arrow Connector 27"/>
          <p:cNvCxnSpPr>
            <a:stCxn id="12" idx="2"/>
            <a:endCxn id="8" idx="0"/>
          </p:cNvCxnSpPr>
          <p:nvPr/>
        </p:nvCxnSpPr>
        <p:spPr bwMode="auto">
          <a:xfrm rot="5400000">
            <a:off x="7143750" y="3790950"/>
            <a:ext cx="4191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19" name="Straight Arrow Connector 102"/>
          <p:cNvCxnSpPr>
            <a:stCxn id="17" idx="1"/>
            <a:endCxn id="15" idx="1"/>
          </p:cNvCxnSpPr>
          <p:nvPr/>
        </p:nvCxnSpPr>
        <p:spPr bwMode="auto">
          <a:xfrm rot="10800000">
            <a:off x="4305300" y="4533900"/>
            <a:ext cx="152400" cy="876300"/>
          </a:xfrm>
          <a:prstGeom prst="bentConnector3">
            <a:avLst>
              <a:gd name="adj1" fmla="val 2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0" name="Straight Arrow Connector 102"/>
          <p:cNvCxnSpPr>
            <a:stCxn id="15" idx="3"/>
            <a:endCxn id="17" idx="3"/>
          </p:cNvCxnSpPr>
          <p:nvPr/>
        </p:nvCxnSpPr>
        <p:spPr bwMode="auto">
          <a:xfrm flipH="1">
            <a:off x="5448300" y="4533900"/>
            <a:ext cx="152400" cy="876300"/>
          </a:xfrm>
          <a:prstGeom prst="bentConnector3">
            <a:avLst>
              <a:gd name="adj1" fmla="val -1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1" name="Straight Arrow Connector 102"/>
          <p:cNvCxnSpPr>
            <a:stCxn id="11" idx="1"/>
            <a:endCxn id="5" idx="2"/>
          </p:cNvCxnSpPr>
          <p:nvPr/>
        </p:nvCxnSpPr>
        <p:spPr bwMode="auto">
          <a:xfrm rot="10800000">
            <a:off x="2781300" y="4305300"/>
            <a:ext cx="952500" cy="4191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2" name="Straight Arrow Connector 102"/>
          <p:cNvCxnSpPr>
            <a:stCxn id="5" idx="0"/>
            <a:endCxn id="13" idx="2"/>
          </p:cNvCxnSpPr>
          <p:nvPr/>
        </p:nvCxnSpPr>
        <p:spPr bwMode="auto">
          <a:xfrm rot="5400000" flipH="1" flipV="1">
            <a:off x="2571750" y="3790950"/>
            <a:ext cx="419100" cy="1588"/>
          </a:xfrm>
          <a:prstGeom prst="bentConnector3">
            <a:avLst>
              <a:gd name="adj1" fmla="val 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3" name="Straight Arrow Connector 27"/>
          <p:cNvCxnSpPr>
            <a:stCxn id="6" idx="3"/>
            <a:endCxn id="12" idx="0"/>
          </p:cNvCxnSpPr>
          <p:nvPr/>
        </p:nvCxnSpPr>
        <p:spPr bwMode="auto">
          <a:xfrm>
            <a:off x="1943100" y="1752600"/>
            <a:ext cx="5410200" cy="9906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4" name="Straight Arrow Connector 102"/>
          <p:cNvCxnSpPr>
            <a:stCxn id="13" idx="0"/>
            <a:endCxn id="9" idx="1"/>
          </p:cNvCxnSpPr>
          <p:nvPr/>
        </p:nvCxnSpPr>
        <p:spPr bwMode="auto">
          <a:xfrm rot="5400000" flipH="1" flipV="1">
            <a:off x="3238500" y="1790700"/>
            <a:ext cx="495300" cy="14097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25" name="Straight Arrow Connector 102"/>
          <p:cNvCxnSpPr>
            <a:stCxn id="9" idx="3"/>
            <a:endCxn id="12" idx="0"/>
          </p:cNvCxnSpPr>
          <p:nvPr/>
        </p:nvCxnSpPr>
        <p:spPr bwMode="auto">
          <a:xfrm>
            <a:off x="5334000" y="2247900"/>
            <a:ext cx="2019300" cy="495300"/>
          </a:xfrm>
          <a:prstGeom prst="bentConnector2">
            <a:avLst/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91762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Daily Collection of Data Against the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194" y="1371600"/>
            <a:ext cx="2405406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Set priorities for the day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1371600"/>
            <a:ext cx="2405406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Define task order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90194" y="2608308"/>
            <a:ext cx="2405406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Execute the task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2286000"/>
            <a:ext cx="2895600" cy="338554"/>
          </a:xfrm>
          <a:prstGeom prst="rect">
            <a:avLst/>
          </a:prstGeom>
          <a:solidFill>
            <a:srgbClr val="C00000">
              <a:alpha val="3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Track task time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2895600"/>
            <a:ext cx="2895600" cy="338554"/>
          </a:xfrm>
          <a:prstGeom prst="rect">
            <a:avLst/>
          </a:prstGeom>
          <a:solidFill>
            <a:srgbClr val="C00000">
              <a:alpha val="3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Record defects found &amp; fixed*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90194" y="3705085"/>
            <a:ext cx="2405406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Mark task complete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3615154"/>
            <a:ext cx="335280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Record total defects found &amp; fixed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9000" y="4238903"/>
            <a:ext cx="335280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 smtClean="0"/>
              <a:t>Record total task time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4862652"/>
            <a:ext cx="335280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Record completion date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29000" y="5486400"/>
            <a:ext cx="335280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Record </a:t>
            </a:r>
            <a:r>
              <a:rPr lang="en-US" dirty="0" smtClean="0"/>
              <a:t>actual product part size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1850" y="6096000"/>
            <a:ext cx="39837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 Including defect type and defect find/fix time for each defect.</a:t>
            </a:r>
            <a:endParaRPr lang="en-US" sz="11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8250"/>
          <a:stretch>
            <a:fillRect/>
          </a:stretch>
        </p:blipFill>
        <p:spPr bwMode="gray">
          <a:xfrm>
            <a:off x="7782639" y="1962658"/>
            <a:ext cx="732435" cy="78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t="12598" r="25000" b="11810"/>
          <a:stretch>
            <a:fillRect/>
          </a:stretch>
        </p:blipFill>
        <p:spPr bwMode="gray">
          <a:xfrm>
            <a:off x="7776231" y="2819400"/>
            <a:ext cx="745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mkasunic\Desktop\iStock_000011920606X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228" y="4746858"/>
            <a:ext cx="681256" cy="51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805175" y="5486400"/>
            <a:ext cx="687363" cy="38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>
            <a:stCxn id="4" idx="3"/>
            <a:endCxn id="6" idx="1"/>
          </p:cNvCxnSpPr>
          <p:nvPr/>
        </p:nvCxnSpPr>
        <p:spPr bwMode="auto">
          <a:xfrm>
            <a:off x="2895600" y="1540877"/>
            <a:ext cx="609600" cy="0"/>
          </a:xfrm>
          <a:prstGeom prst="straightConnector1">
            <a:avLst/>
          </a:prstGeom>
          <a:noFill/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Elbow Connector 23"/>
          <p:cNvCxnSpPr>
            <a:stCxn id="6" idx="2"/>
            <a:endCxn id="7" idx="0"/>
          </p:cNvCxnSpPr>
          <p:nvPr/>
        </p:nvCxnSpPr>
        <p:spPr bwMode="auto">
          <a:xfrm rot="5400000">
            <a:off x="2751323" y="651728"/>
            <a:ext cx="898154" cy="3015006"/>
          </a:xfrm>
          <a:prstGeom prst="bentConnector3">
            <a:avLst>
              <a:gd name="adj1" fmla="val 37405"/>
            </a:avLst>
          </a:prstGeom>
          <a:noFill/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7" idx="2"/>
            <a:endCxn id="10" idx="0"/>
          </p:cNvCxnSpPr>
          <p:nvPr/>
        </p:nvCxnSpPr>
        <p:spPr bwMode="auto">
          <a:xfrm>
            <a:off x="1692897" y="2946862"/>
            <a:ext cx="0" cy="758223"/>
          </a:xfrm>
          <a:prstGeom prst="straightConnector1">
            <a:avLst/>
          </a:prstGeom>
          <a:noFill/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Connector 29"/>
          <p:cNvCxnSpPr>
            <a:stCxn id="7" idx="3"/>
            <a:endCxn id="8" idx="1"/>
          </p:cNvCxnSpPr>
          <p:nvPr/>
        </p:nvCxnSpPr>
        <p:spPr bwMode="auto">
          <a:xfrm flipV="1">
            <a:off x="2895600" y="2455277"/>
            <a:ext cx="533400" cy="322308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>
            <a:stCxn id="7" idx="3"/>
            <a:endCxn id="9" idx="1"/>
          </p:cNvCxnSpPr>
          <p:nvPr/>
        </p:nvCxnSpPr>
        <p:spPr bwMode="auto">
          <a:xfrm>
            <a:off x="2895600" y="2777585"/>
            <a:ext cx="533400" cy="287292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>
            <a:stCxn id="10" idx="3"/>
            <a:endCxn id="11" idx="1"/>
          </p:cNvCxnSpPr>
          <p:nvPr/>
        </p:nvCxnSpPr>
        <p:spPr bwMode="auto">
          <a:xfrm flipV="1">
            <a:off x="2895600" y="3784431"/>
            <a:ext cx="533400" cy="89931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>
            <a:stCxn id="10" idx="3"/>
            <a:endCxn id="12" idx="1"/>
          </p:cNvCxnSpPr>
          <p:nvPr/>
        </p:nvCxnSpPr>
        <p:spPr bwMode="auto">
          <a:xfrm>
            <a:off x="2895600" y="3874362"/>
            <a:ext cx="533400" cy="533818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>
            <a:stCxn id="10" idx="3"/>
            <a:endCxn id="13" idx="1"/>
          </p:cNvCxnSpPr>
          <p:nvPr/>
        </p:nvCxnSpPr>
        <p:spPr bwMode="auto">
          <a:xfrm>
            <a:off x="2895600" y="3874362"/>
            <a:ext cx="533400" cy="1157567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stCxn id="10" idx="3"/>
            <a:endCxn id="15" idx="1"/>
          </p:cNvCxnSpPr>
          <p:nvPr/>
        </p:nvCxnSpPr>
        <p:spPr bwMode="auto">
          <a:xfrm>
            <a:off x="2895600" y="3874362"/>
            <a:ext cx="533400" cy="1781315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Curved Connector 46"/>
          <p:cNvCxnSpPr>
            <a:stCxn id="9" idx="3"/>
            <a:endCxn id="11" idx="3"/>
          </p:cNvCxnSpPr>
          <p:nvPr/>
        </p:nvCxnSpPr>
        <p:spPr bwMode="auto">
          <a:xfrm>
            <a:off x="6324600" y="3064877"/>
            <a:ext cx="457200" cy="719554"/>
          </a:xfrm>
          <a:prstGeom prst="curvedConnector3">
            <a:avLst>
              <a:gd name="adj1" fmla="val 150000"/>
            </a:avLst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9" name="Curved Connector 48"/>
          <p:cNvCxnSpPr>
            <a:stCxn id="8" idx="3"/>
            <a:endCxn id="12" idx="3"/>
          </p:cNvCxnSpPr>
          <p:nvPr/>
        </p:nvCxnSpPr>
        <p:spPr bwMode="auto">
          <a:xfrm>
            <a:off x="6324600" y="2455277"/>
            <a:ext cx="457200" cy="1952903"/>
          </a:xfrm>
          <a:prstGeom prst="curvedConnector3">
            <a:avLst>
              <a:gd name="adj1" fmla="val 187114"/>
            </a:avLst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571268" y="2557790"/>
            <a:ext cx="78258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Compiled</a:t>
            </a:r>
            <a:endParaRPr lang="en-US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6324600" y="3243590"/>
            <a:ext cx="78258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Compiled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3310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 bwMode="auto">
          <a:xfrm>
            <a:off x="1677971" y="2239483"/>
            <a:ext cx="4326903" cy="3242821"/>
          </a:xfrm>
          <a:custGeom>
            <a:avLst/>
            <a:gdLst>
              <a:gd name="connsiteX0" fmla="*/ 876693 w 4326903"/>
              <a:gd name="connsiteY0" fmla="*/ 0 h 3242821"/>
              <a:gd name="connsiteX1" fmla="*/ 4232635 w 4326903"/>
              <a:gd name="connsiteY1" fmla="*/ 1046376 h 3242821"/>
              <a:gd name="connsiteX2" fmla="*/ 4326903 w 4326903"/>
              <a:gd name="connsiteY2" fmla="*/ 3242821 h 3242821"/>
              <a:gd name="connsiteX3" fmla="*/ 2092751 w 4326903"/>
              <a:gd name="connsiteY3" fmla="*/ 3233394 h 3242821"/>
              <a:gd name="connsiteX4" fmla="*/ 0 w 4326903"/>
              <a:gd name="connsiteY4" fmla="*/ 895547 h 3242821"/>
              <a:gd name="connsiteX5" fmla="*/ 876693 w 4326903"/>
              <a:gd name="connsiteY5" fmla="*/ 0 h 324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6903" h="3242821">
                <a:moveTo>
                  <a:pt x="876693" y="0"/>
                </a:moveTo>
                <a:lnTo>
                  <a:pt x="4232635" y="1046376"/>
                </a:lnTo>
                <a:lnTo>
                  <a:pt x="4326903" y="3242821"/>
                </a:lnTo>
                <a:lnTo>
                  <a:pt x="2092751" y="3233394"/>
                </a:lnTo>
                <a:lnTo>
                  <a:pt x="0" y="895547"/>
                </a:lnTo>
                <a:lnTo>
                  <a:pt x="876693" y="0"/>
                </a:lnTo>
                <a:close/>
              </a:path>
            </a:pathLst>
          </a:custGeom>
          <a:gradFill flip="none" rotWithShape="1">
            <a:gsLst>
              <a:gs pos="0">
                <a:srgbClr val="33CC33">
                  <a:tint val="66000"/>
                  <a:satMod val="160000"/>
                </a:srgbClr>
              </a:gs>
              <a:gs pos="50000">
                <a:srgbClr val="33CC33">
                  <a:tint val="44500"/>
                  <a:satMod val="160000"/>
                </a:srgbClr>
              </a:gs>
              <a:gs pos="100000">
                <a:srgbClr val="33CC33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79314"/>
            <a:ext cx="3298824" cy="205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33800" y="3256007"/>
            <a:ext cx="2438400" cy="2438400"/>
          </a:xfrm>
          <a:prstGeom prst="flowChartAlternateProcess">
            <a:avLst/>
          </a:prstGeom>
          <a:solidFill>
            <a:srgbClr val="00B05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Phase or Cycle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05300" y="3865607"/>
            <a:ext cx="12954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Execute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57700" y="4322807"/>
            <a:ext cx="990600" cy="304800"/>
          </a:xfrm>
          <a:prstGeom prst="flowChartAlternateProcess">
            <a:avLst/>
          </a:prstGeom>
          <a:solidFill>
            <a:srgbClr val="80000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Measure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57700" y="4932407"/>
            <a:ext cx="990600" cy="457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Weekly Review</a:t>
            </a:r>
          </a:p>
        </p:txBody>
      </p:sp>
      <p:cxnSp>
        <p:nvCxnSpPr>
          <p:cNvPr id="30" name="Straight Arrow Connector 102"/>
          <p:cNvCxnSpPr>
            <a:stCxn id="29" idx="1"/>
            <a:endCxn id="27" idx="1"/>
          </p:cNvCxnSpPr>
          <p:nvPr/>
        </p:nvCxnSpPr>
        <p:spPr bwMode="auto">
          <a:xfrm rot="10800000">
            <a:off x="4305300" y="4284707"/>
            <a:ext cx="152400" cy="876300"/>
          </a:xfrm>
          <a:prstGeom prst="bentConnector3">
            <a:avLst>
              <a:gd name="adj1" fmla="val 2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31" name="Straight Arrow Connector 102"/>
          <p:cNvCxnSpPr>
            <a:stCxn id="27" idx="3"/>
            <a:endCxn id="29" idx="3"/>
          </p:cNvCxnSpPr>
          <p:nvPr/>
        </p:nvCxnSpPr>
        <p:spPr bwMode="auto">
          <a:xfrm flipH="1">
            <a:off x="5448300" y="4284707"/>
            <a:ext cx="152400" cy="876300"/>
          </a:xfrm>
          <a:prstGeom prst="bentConnector3">
            <a:avLst>
              <a:gd name="adj1" fmla="val -1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2048" name="Title 2047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Using the Process Data</a:t>
            </a:r>
            <a:endParaRPr lang="en-US" dirty="0"/>
          </a:p>
        </p:txBody>
      </p:sp>
      <p:pic>
        <p:nvPicPr>
          <p:cNvPr id="2051" name="Picture 3" descr="C:\Users\mkasunic\Desktop\iStock_000019345787X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000" l="0" r="97500">
                        <a14:foregroundMark x1="16250" y1="28333" x2="16250" y2="28333"/>
                        <a14:foregroundMark x1="14250" y1="31667" x2="14250" y2="31667"/>
                        <a14:foregroundMark x1="15000" y1="27667" x2="15000" y2="27667"/>
                        <a14:foregroundMark x1="17750" y1="23333" x2="17750" y2="23333"/>
                        <a14:foregroundMark x1="18000" y1="19667" x2="18000" y2="19667"/>
                        <a14:foregroundMark x1="16750" y1="25667" x2="16750" y2="25667"/>
                        <a14:foregroundMark x1="20500" y1="19333" x2="20500" y2="19333"/>
                        <a14:foregroundMark x1="18750" y1="18333" x2="18750" y2="18333"/>
                        <a14:foregroundMark x1="19750" y1="16333" x2="19750" y2="16333"/>
                        <a14:foregroundMark x1="17250" y1="19667" x2="17250" y2="19667"/>
                        <a14:foregroundMark x1="17500" y1="18000" x2="17500" y2="18000"/>
                        <a14:foregroundMark x1="21000" y1="14333" x2="21000" y2="14333"/>
                        <a14:foregroundMark x1="19000" y1="14333" x2="19000" y2="14333"/>
                        <a14:foregroundMark x1="20250" y1="13000" x2="20250" y2="13000"/>
                        <a14:foregroundMark x1="21500" y1="12667" x2="21500" y2="12667"/>
                        <a14:foregroundMark x1="18750" y1="12333" x2="18750" y2="12333"/>
                        <a14:foregroundMark x1="43500" y1="15667" x2="43500" y2="15667"/>
                        <a14:foregroundMark x1="42000" y1="15333" x2="42000" y2="15333"/>
                        <a14:foregroundMark x1="52000" y1="9333" x2="52000" y2="9333"/>
                        <a14:foregroundMark x1="66000" y1="11000" x2="66000" y2="11000"/>
                        <a14:foregroundMark x1="68750" y1="14333" x2="68750" y2="14333"/>
                        <a14:foregroundMark x1="72250" y1="20000" x2="72250" y2="20000"/>
                        <a14:foregroundMark x1="75500" y1="21000" x2="75500" y2="21000"/>
                        <a14:foregroundMark x1="73750" y1="20667" x2="73750" y2="20667"/>
                        <a14:foregroundMark x1="40000" y1="15000" x2="40000" y2="15000"/>
                        <a14:foregroundMark x1="38000" y1="14000" x2="38000" y2="14000"/>
                        <a14:foregroundMark x1="32250" y1="13000" x2="32250" y2="13000"/>
                        <a14:foregroundMark x1="37000" y1="28333" x2="37000" y2="28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613" y="4322807"/>
            <a:ext cx="12192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ular Callout 2051"/>
          <p:cNvSpPr/>
          <p:nvPr/>
        </p:nvSpPr>
        <p:spPr bwMode="auto">
          <a:xfrm>
            <a:off x="651764" y="4868607"/>
            <a:ext cx="2052413" cy="1227393"/>
          </a:xfrm>
          <a:prstGeom prst="wedgeRectCallout">
            <a:avLst>
              <a:gd name="adj1" fmla="val 116214"/>
              <a:gd name="adj2" fmla="val -58157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400" dirty="0">
                <a:solidFill>
                  <a:srgbClr val="000000"/>
                </a:solidFill>
              </a:rPr>
              <a:t>Adjustments are made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to the process and/or to the plan based on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measurement feedback.</a:t>
            </a:r>
          </a:p>
        </p:txBody>
      </p:sp>
      <p:sp>
        <p:nvSpPr>
          <p:cNvPr id="38" name="Rectangular Callout 37"/>
          <p:cNvSpPr/>
          <p:nvPr/>
        </p:nvSpPr>
        <p:spPr bwMode="auto">
          <a:xfrm>
            <a:off x="6629400" y="2939737"/>
            <a:ext cx="2052413" cy="784939"/>
          </a:xfrm>
          <a:prstGeom prst="wedgeRectCallout">
            <a:avLst>
              <a:gd name="adj1" fmla="val -87178"/>
              <a:gd name="adj2" fmla="val 134311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The data is used throughout to assess process performance.</a:t>
            </a:r>
          </a:p>
        </p:txBody>
      </p:sp>
    </p:spTree>
    <p:extLst>
      <p:ext uri="{BB962C8B-B14F-4D97-AF65-F5344CB8AC3E}">
        <p14:creationId xmlns:p14="http://schemas.microsoft.com/office/powerpoint/2010/main" val="1266058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Value of Defined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Defined processes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provide helpful guidance for conducting the work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foster a shared understanding of how the work is done across the team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establish a basis for sound measurement and performance analysis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provide a foundation for improvement (it’s difficult or impossible to improve something that is not defined)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Processes will, and should, change over</a:t>
            </a:r>
            <a:br>
              <a:rPr lang="en-US" sz="1800" dirty="0" smtClean="0"/>
            </a:br>
            <a:r>
              <a:rPr lang="en-US" sz="1800" dirty="0" smtClean="0"/>
              <a:t>time as you find better ways for performing</a:t>
            </a:r>
            <a:br>
              <a:rPr lang="en-US" sz="1800" dirty="0" smtClean="0"/>
            </a:br>
            <a:r>
              <a:rPr lang="en-US" sz="1800" dirty="0" smtClean="0"/>
              <a:t>your work.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Process scripts must be changed to reflect</a:t>
            </a:r>
            <a:br>
              <a:rPr lang="en-US" sz="1800" dirty="0" smtClean="0"/>
            </a:br>
            <a:r>
              <a:rPr lang="en-US" sz="1800" dirty="0" smtClean="0"/>
              <a:t>your best practices.</a:t>
            </a:r>
          </a:p>
          <a:p>
            <a:pPr lvl="1"/>
            <a:endParaRPr lang="en-US" sz="1800" dirty="0" smtClean="0"/>
          </a:p>
        </p:txBody>
      </p:sp>
      <p:pic>
        <p:nvPicPr>
          <p:cNvPr id="2050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172" y="3828953"/>
            <a:ext cx="2765033" cy="183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406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2390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Process basics</a:t>
            </a:r>
          </a:p>
          <a:p>
            <a:pPr marL="0" indent="0" eaLnBrk="1" hangingPunct="1"/>
            <a:r>
              <a:rPr lang="en-US" dirty="0" smtClean="0"/>
              <a:t>The importance of process discipline</a:t>
            </a:r>
          </a:p>
          <a:p>
            <a:pPr marL="0" indent="0" eaLnBrk="1" hangingPunct="1"/>
            <a:r>
              <a:rPr lang="en-US" dirty="0" smtClean="0"/>
              <a:t>Establishing process discipline</a:t>
            </a:r>
          </a:p>
          <a:p>
            <a:pPr marL="0" indent="0" eaLnBrk="1" hangingPunct="1"/>
            <a:r>
              <a:rPr lang="en-US" dirty="0" smtClean="0"/>
              <a:t>Rogue Pilot Exercise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394749" y="1928267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80998" y="4068992"/>
            <a:ext cx="2146806" cy="1707920"/>
            <a:chOff x="6280998" y="4068992"/>
            <a:chExt cx="2146806" cy="1707920"/>
          </a:xfrm>
        </p:grpSpPr>
        <p:pic>
          <p:nvPicPr>
            <p:cNvPr id="6" name="Picture 2" descr="C:\Users\mkasunic\Desktop\iStock_000006706811XSma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198" y="4495800"/>
              <a:ext cx="1956407" cy="128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280998" y="4068992"/>
              <a:ext cx="214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8000"/>
                  </a:solidFill>
                </a:rPr>
                <a:t>Keeping On Track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56625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09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Initial Weekly Meeting Exercise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1219200" y="1828800"/>
            <a:ext cx="2590799" cy="762000"/>
          </a:xfrm>
        </p:spPr>
        <p:txBody>
          <a:bodyPr/>
          <a:lstStyle/>
          <a:p>
            <a:pPr marL="4763" lvl="1" indent="0" eaLnBrk="1" hangingPunct="1">
              <a:buNone/>
            </a:pPr>
            <a:r>
              <a:rPr lang="en-US" sz="1800" dirty="0" smtClean="0"/>
              <a:t>A 15-minute exercise followed by discussion.</a:t>
            </a:r>
          </a:p>
          <a:p>
            <a:pPr marL="457200" lvl="1" indent="0" eaLnBrk="1" hangingPunct="1">
              <a:buNone/>
            </a:pPr>
            <a:endParaRPr lang="en-US" sz="1800" dirty="0" smtClean="0"/>
          </a:p>
          <a:p>
            <a:pPr marL="0" indent="0" eaLnBrk="1" hangingPunct="1"/>
            <a:endParaRPr lang="en-US" sz="18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4572000" y="1464680"/>
            <a:ext cx="3402290" cy="4381500"/>
            <a:chOff x="4191000" y="1543050"/>
            <a:chExt cx="3402290" cy="43815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3400" y="1543050"/>
              <a:ext cx="3249890" cy="4248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1619250"/>
              <a:ext cx="3249890" cy="4248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1676400"/>
              <a:ext cx="3249890" cy="4248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charset="0"/>
              </a:rPr>
              <a:t>What is process discipline?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717550" y="1489075"/>
            <a:ext cx="7710488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  <a:p>
            <a:pPr defTabSz="811213">
              <a:lnSpc>
                <a:spcPct val="90000"/>
              </a:lnSpc>
              <a:spcBef>
                <a:spcPct val="0"/>
              </a:spcBef>
            </a:pPr>
            <a:endParaRPr lang="en-US" sz="2000" b="1" dirty="0"/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Process Discipline Defined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455025" cy="1371600"/>
          </a:xfrm>
        </p:spPr>
        <p:txBody>
          <a:bodyPr/>
          <a:lstStyle/>
          <a:p>
            <a:pPr marL="457200" indent="-231775" eaLnBrk="1" hangingPunct="1">
              <a:spcBef>
                <a:spcPts val="1200"/>
              </a:spcBef>
              <a:spcAft>
                <a:spcPct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Activity, exercise, or a regimen that develops and improves skill.</a:t>
            </a:r>
          </a:p>
          <a:p>
            <a:pPr marL="457200" indent="-231775" eaLnBrk="1" hangingPunct="1">
              <a:spcBef>
                <a:spcPts val="1200"/>
              </a:spcBef>
              <a:spcAft>
                <a:spcPct val="0"/>
              </a:spcAft>
              <a:buSzPct val="100000"/>
              <a:buFont typeface="+mj-lt"/>
              <a:buAutoNum type="arabicPeriod"/>
            </a:pPr>
            <a:r>
              <a:rPr lang="en-US" sz="1800" dirty="0" smtClean="0"/>
              <a:t>Behavior and order maintained by training and control.</a:t>
            </a:r>
          </a:p>
          <a:p>
            <a:pPr marL="4746625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i="1" dirty="0" smtClean="0"/>
              <a:t>- www.dictionary.com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endParaRPr lang="en-US" sz="1800" dirty="0"/>
          </a:p>
          <a:p>
            <a:pPr marL="0" indent="0" eaLnBrk="1" hangingPunct="1"/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1000" y="3554611"/>
            <a:ext cx="82296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  <a:buSzPct val="70000"/>
            </a:pPr>
            <a:r>
              <a:rPr lang="en-US" sz="1800" kern="0" dirty="0">
                <a:solidFill>
                  <a:srgbClr val="000000"/>
                </a:solidFill>
                <a:latin typeface="Arial"/>
                <a:ea typeface="+mn-ea"/>
              </a:rPr>
              <a:t>In process terms, </a:t>
            </a:r>
            <a:r>
              <a:rPr lang="en-US" sz="1800" i="1" kern="0" dirty="0">
                <a:solidFill>
                  <a:srgbClr val="000000"/>
                </a:solidFill>
                <a:latin typeface="Arial"/>
                <a:ea typeface="+mn-ea"/>
              </a:rPr>
              <a:t>discipline </a:t>
            </a:r>
            <a:r>
              <a:rPr lang="en-US" sz="1800" kern="0" dirty="0">
                <a:solidFill>
                  <a:srgbClr val="000000"/>
                </a:solidFill>
                <a:latin typeface="Arial"/>
                <a:ea typeface="+mn-ea"/>
              </a:rPr>
              <a:t>refers to the fidelity with which teams follow their defined processes. </a:t>
            </a:r>
          </a:p>
          <a:p>
            <a:pPr lvl="0">
              <a:spcBef>
                <a:spcPts val="1200"/>
              </a:spcBef>
              <a:buSzPct val="70000"/>
            </a:pPr>
            <a:r>
              <a:rPr lang="en-US" sz="1800" kern="0" dirty="0">
                <a:solidFill>
                  <a:srgbClr val="000000"/>
                </a:solidFill>
                <a:latin typeface="Arial"/>
                <a:ea typeface="+mn-ea"/>
              </a:rPr>
              <a:t>Highly disciplined teams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●"/>
            </a:pPr>
            <a:r>
              <a:rPr lang="en-US" sz="1800" kern="0" dirty="0">
                <a:solidFill>
                  <a:srgbClr val="000000"/>
                </a:solidFill>
                <a:latin typeface="Arial"/>
              </a:rPr>
              <a:t>thoroughly plan their work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●"/>
            </a:pPr>
            <a:r>
              <a:rPr lang="en-US" sz="1800" kern="0" dirty="0">
                <a:solidFill>
                  <a:srgbClr val="000000"/>
                </a:solidFill>
                <a:latin typeface="Arial"/>
              </a:rPr>
              <a:t>rigorously follow their processes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●"/>
            </a:pPr>
            <a:r>
              <a:rPr lang="en-US" sz="1800" kern="0" dirty="0">
                <a:solidFill>
                  <a:srgbClr val="000000"/>
                </a:solidFill>
                <a:latin typeface="Arial"/>
              </a:rPr>
              <a:t>consistently gather and analyze their data</a:t>
            </a:r>
          </a:p>
          <a:p>
            <a:pPr lvl="0">
              <a:spcBef>
                <a:spcPts val="1200"/>
              </a:spcBef>
              <a:buSzPct val="70000"/>
            </a:pPr>
            <a:r>
              <a:rPr lang="en-US" sz="1800" kern="0" dirty="0">
                <a:solidFill>
                  <a:srgbClr val="000000"/>
                </a:solidFill>
                <a:latin typeface="Arial"/>
                <a:ea typeface="+mn-ea"/>
              </a:rPr>
              <a:t>Undisciplined teams will be less thorough in some or all of these areas.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066" y="1371600"/>
            <a:ext cx="1394934" cy="400110"/>
          </a:xfrm>
          <a:prstGeom prst="rect">
            <a:avLst/>
          </a:prstGeom>
          <a:solidFill>
            <a:srgbClr val="4597A0">
              <a:alpha val="3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Discipline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0066" y="3024921"/>
            <a:ext cx="2464136" cy="400110"/>
          </a:xfrm>
          <a:prstGeom prst="rect">
            <a:avLst/>
          </a:prstGeom>
          <a:solidFill>
            <a:srgbClr val="4597A0">
              <a:alpha val="3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Process Discipline</a:t>
            </a:r>
            <a:endParaRPr lang="en-US" sz="2000" b="1" dirty="0"/>
          </a:p>
        </p:txBody>
      </p:sp>
      <p:pic>
        <p:nvPicPr>
          <p:cNvPr id="1026" name="Picture 2" descr="\\ad\dfs\Users\mkasunic\Documents\iStock\iStock_000018266705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89388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2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charset="0"/>
              </a:rPr>
              <a:t>Why is process discipline important?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Why is Process Discipline Important?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If team members (even one) are using </a:t>
            </a:r>
            <a:br>
              <a:rPr lang="en-US" sz="2000" dirty="0" smtClean="0"/>
            </a:br>
            <a:r>
              <a:rPr lang="en-US" sz="2000" dirty="0" smtClean="0"/>
              <a:t>undisciplined practices, it affects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quality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schedule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cost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The plan is based on the team’s process.  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If the team doesn’t follow the process, it will not be working according to the plan.  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If the team is not working according to the plan, then it cannot track progress against the plan.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Teams are more likely to produce and follow the team’s processes when they are motivated to do so by their peers, leaders, and managers.</a:t>
            </a:r>
          </a:p>
        </p:txBody>
      </p:sp>
      <p:pic>
        <p:nvPicPr>
          <p:cNvPr id="1229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71600"/>
            <a:ext cx="2546350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 bwMode="auto">
          <a:xfrm>
            <a:off x="1677971" y="2239483"/>
            <a:ext cx="4326903" cy="3242821"/>
          </a:xfrm>
          <a:custGeom>
            <a:avLst/>
            <a:gdLst>
              <a:gd name="connsiteX0" fmla="*/ 876693 w 4326903"/>
              <a:gd name="connsiteY0" fmla="*/ 0 h 3242821"/>
              <a:gd name="connsiteX1" fmla="*/ 4232635 w 4326903"/>
              <a:gd name="connsiteY1" fmla="*/ 1046376 h 3242821"/>
              <a:gd name="connsiteX2" fmla="*/ 4326903 w 4326903"/>
              <a:gd name="connsiteY2" fmla="*/ 3242821 h 3242821"/>
              <a:gd name="connsiteX3" fmla="*/ 2092751 w 4326903"/>
              <a:gd name="connsiteY3" fmla="*/ 3233394 h 3242821"/>
              <a:gd name="connsiteX4" fmla="*/ 0 w 4326903"/>
              <a:gd name="connsiteY4" fmla="*/ 895547 h 3242821"/>
              <a:gd name="connsiteX5" fmla="*/ 876693 w 4326903"/>
              <a:gd name="connsiteY5" fmla="*/ 0 h 324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6903" h="3242821">
                <a:moveTo>
                  <a:pt x="876693" y="0"/>
                </a:moveTo>
                <a:lnTo>
                  <a:pt x="4232635" y="1046376"/>
                </a:lnTo>
                <a:lnTo>
                  <a:pt x="4326903" y="3242821"/>
                </a:lnTo>
                <a:lnTo>
                  <a:pt x="2092751" y="3233394"/>
                </a:lnTo>
                <a:lnTo>
                  <a:pt x="0" y="895547"/>
                </a:lnTo>
                <a:lnTo>
                  <a:pt x="876693" y="0"/>
                </a:lnTo>
                <a:close/>
              </a:path>
            </a:pathLst>
          </a:custGeom>
          <a:gradFill flip="none" rotWithShape="1">
            <a:gsLst>
              <a:gs pos="0">
                <a:srgbClr val="33CC33">
                  <a:tint val="66000"/>
                  <a:satMod val="160000"/>
                </a:srgbClr>
              </a:gs>
              <a:gs pos="50000">
                <a:srgbClr val="33CC33">
                  <a:tint val="44500"/>
                  <a:satMod val="160000"/>
                </a:srgbClr>
              </a:gs>
              <a:gs pos="100000">
                <a:srgbClr val="33CC33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79314"/>
            <a:ext cx="3298824" cy="205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33800" y="3256007"/>
            <a:ext cx="2438400" cy="2438400"/>
          </a:xfrm>
          <a:prstGeom prst="flowChartAlternateProcess">
            <a:avLst/>
          </a:prstGeom>
          <a:solidFill>
            <a:srgbClr val="00B05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Phase or Cycle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05300" y="3865607"/>
            <a:ext cx="1295400" cy="838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Execute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57700" y="4322807"/>
            <a:ext cx="990600" cy="304800"/>
          </a:xfrm>
          <a:prstGeom prst="flowChartAlternateProcess">
            <a:avLst/>
          </a:prstGeom>
          <a:solidFill>
            <a:srgbClr val="800000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Measure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57700" y="4932407"/>
            <a:ext cx="990600" cy="457200"/>
          </a:xfrm>
          <a:prstGeom prst="flowChartAlternateProcess">
            <a:avLst/>
          </a:prstGeom>
          <a:solidFill>
            <a:srgbClr val="264D74"/>
          </a:soli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Weekly Review</a:t>
            </a:r>
          </a:p>
        </p:txBody>
      </p:sp>
      <p:cxnSp>
        <p:nvCxnSpPr>
          <p:cNvPr id="30" name="Straight Arrow Connector 102"/>
          <p:cNvCxnSpPr>
            <a:stCxn id="29" idx="1"/>
            <a:endCxn id="27" idx="1"/>
          </p:cNvCxnSpPr>
          <p:nvPr/>
        </p:nvCxnSpPr>
        <p:spPr bwMode="auto">
          <a:xfrm rot="10800000">
            <a:off x="4305300" y="4284707"/>
            <a:ext cx="152400" cy="876300"/>
          </a:xfrm>
          <a:prstGeom prst="bentConnector3">
            <a:avLst>
              <a:gd name="adj1" fmla="val 2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cxnSp>
        <p:nvCxnSpPr>
          <p:cNvPr id="31" name="Straight Arrow Connector 102"/>
          <p:cNvCxnSpPr>
            <a:stCxn id="27" idx="3"/>
            <a:endCxn id="29" idx="3"/>
          </p:cNvCxnSpPr>
          <p:nvPr/>
        </p:nvCxnSpPr>
        <p:spPr bwMode="auto">
          <a:xfrm flipH="1">
            <a:off x="5448300" y="4284707"/>
            <a:ext cx="152400" cy="876300"/>
          </a:xfrm>
          <a:prstGeom prst="bentConnector3">
            <a:avLst>
              <a:gd name="adj1" fmla="val -150000"/>
            </a:avLst>
          </a:prstGeom>
          <a:solidFill>
            <a:srgbClr val="F07F09"/>
          </a:solidFill>
          <a:ln w="50800" cap="flat" cmpd="sng" algn="ctr">
            <a:solidFill>
              <a:srgbClr val="1B587C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stealth" w="lg" len="med"/>
          </a:ln>
          <a:effectLst/>
        </p:spPr>
      </p:cxnSp>
      <p:sp>
        <p:nvSpPr>
          <p:cNvPr id="2048" name="Title 2047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In the Absence of Process Discipline …</a:t>
            </a:r>
            <a:endParaRPr lang="en-US" dirty="0"/>
          </a:p>
        </p:txBody>
      </p:sp>
      <p:sp>
        <p:nvSpPr>
          <p:cNvPr id="2052" name="Rectangular Callout 2051"/>
          <p:cNvSpPr/>
          <p:nvPr/>
        </p:nvSpPr>
        <p:spPr bwMode="auto">
          <a:xfrm>
            <a:off x="651764" y="4868607"/>
            <a:ext cx="2052413" cy="1151193"/>
          </a:xfrm>
          <a:prstGeom prst="wedgeRectCallout">
            <a:avLst>
              <a:gd name="adj1" fmla="val 116214"/>
              <a:gd name="adj2" fmla="val -58157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400" dirty="0" smtClean="0">
                <a:solidFill>
                  <a:srgbClr val="000000"/>
                </a:solidFill>
              </a:rPr>
              <a:t>There is a risk that flawed interpretations will be made based on the invalid data.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8" name="Rectangular Callout 37"/>
          <p:cNvSpPr/>
          <p:nvPr/>
        </p:nvSpPr>
        <p:spPr bwMode="auto">
          <a:xfrm>
            <a:off x="6629400" y="2819400"/>
            <a:ext cx="2052413" cy="1046207"/>
          </a:xfrm>
          <a:prstGeom prst="wedgeRectCallout">
            <a:avLst>
              <a:gd name="adj1" fmla="val -87178"/>
              <a:gd name="adj2" fmla="val 134311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400" dirty="0">
                <a:solidFill>
                  <a:srgbClr val="000000"/>
                </a:solidFill>
              </a:rPr>
              <a:t>The process you </a:t>
            </a:r>
            <a:r>
              <a:rPr lang="en-US" sz="1400" i="1" dirty="0">
                <a:solidFill>
                  <a:srgbClr val="000000"/>
                </a:solidFill>
              </a:rPr>
              <a:t>thought </a:t>
            </a:r>
            <a:r>
              <a:rPr lang="en-US" sz="1400" dirty="0">
                <a:solidFill>
                  <a:srgbClr val="000000"/>
                </a:solidFill>
              </a:rPr>
              <a:t>you were measuring is not what was actually measured.</a:t>
            </a:r>
          </a:p>
          <a:p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4098" name="Picture 2" descr="\\ad\dfs\Users\mkasunic\Documents\iStock\Exclamation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8415" y1="34971" x2="48415" y2="34971"/>
                        <a14:foregroundMark x1="51297" y1="70231" x2="51297" y2="70231"/>
                        <a14:foregroundMark x1="49568" y1="66185" x2="49568" y2="66185"/>
                        <a14:foregroundMark x1="52161" y1="68497" x2="52161" y2="684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430092"/>
            <a:ext cx="679450" cy="67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\\ad\dfs\Users\mkasunic\Documents\iStock\Exclamation Po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8415" y1="34971" x2="48415" y2="34971"/>
                        <a14:foregroundMark x1="51297" y1="70231" x2="51297" y2="70231"/>
                        <a14:foregroundMark x1="49568" y1="66185" x2="49568" y2="66185"/>
                        <a14:foregroundMark x1="52161" y1="68497" x2="52161" y2="684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49" y="4365061"/>
            <a:ext cx="679450" cy="67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521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charset="0"/>
              </a:rPr>
              <a:t>Why do some people lack process discipline?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TSP Process Behaviors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The process behaviors required of TSP teams are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following defined processes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gathering and recording process data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using these data to track, manage, and improve the work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Gathering and recording process data is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most difficult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most important</a:t>
            </a:r>
          </a:p>
        </p:txBody>
      </p:sp>
      <p:pic>
        <p:nvPicPr>
          <p:cNvPr id="14340" name="Picture 4" descr="\\ad\dfs\users\mkasunic\Documents\iStock\Process fl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2390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Process basics</a:t>
            </a:r>
          </a:p>
          <a:p>
            <a:pPr marL="0" indent="0" eaLnBrk="1" hangingPunct="1"/>
            <a:r>
              <a:rPr lang="en-US" dirty="0" smtClean="0"/>
              <a:t>The importance of process discipline</a:t>
            </a:r>
          </a:p>
          <a:p>
            <a:pPr marL="0" indent="0" eaLnBrk="1" hangingPunct="1"/>
            <a:r>
              <a:rPr lang="en-US" dirty="0" smtClean="0"/>
              <a:t>Establishing process discipline</a:t>
            </a:r>
          </a:p>
          <a:p>
            <a:pPr marL="0" indent="0" eaLnBrk="1" hangingPunct="1"/>
            <a:r>
              <a:rPr lang="en-US" dirty="0" smtClean="0"/>
              <a:t>Rogue Pilot Exercise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394749" y="2429103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80998" y="4068992"/>
            <a:ext cx="2146806" cy="1707920"/>
            <a:chOff x="6280998" y="4068992"/>
            <a:chExt cx="2146806" cy="1707920"/>
          </a:xfrm>
        </p:grpSpPr>
        <p:pic>
          <p:nvPicPr>
            <p:cNvPr id="6" name="Picture 2" descr="C:\Users\mkasunic\Desktop\iStock_000006706811XSma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198" y="4495800"/>
              <a:ext cx="1956407" cy="128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280998" y="4068992"/>
              <a:ext cx="214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8000"/>
                  </a:solidFill>
                </a:rPr>
                <a:t>Keeping On Track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0035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charset="0"/>
              </a:rPr>
              <a:t>How can you help establish process discipline within the team?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How to Establish Process Discipline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Set the example.</a:t>
            </a:r>
          </a:p>
          <a:p>
            <a:pPr marL="0" indent="0" eaLnBrk="1" hangingPunct="1"/>
            <a:r>
              <a:rPr lang="en-US" dirty="0" smtClean="0"/>
              <a:t>Require that the team document and follow their processes.</a:t>
            </a:r>
          </a:p>
          <a:p>
            <a:pPr marL="0" indent="0" eaLnBrk="1" hangingPunct="1"/>
            <a:r>
              <a:rPr lang="en-US" dirty="0" smtClean="0"/>
              <a:t>Encourage the team role managers to motivate process discipline within the team.</a:t>
            </a:r>
          </a:p>
          <a:p>
            <a:pPr marL="0" indent="0" eaLnBrk="1" hangingPunct="1"/>
            <a:r>
              <a:rPr lang="en-US" dirty="0" smtClean="0"/>
              <a:t>Talk with the team members</a:t>
            </a:r>
            <a:br>
              <a:rPr lang="en-US" dirty="0" smtClean="0"/>
            </a:br>
            <a:r>
              <a:rPr lang="en-US" dirty="0" smtClean="0"/>
              <a:t>to emphasize the importance</a:t>
            </a:r>
            <a:br>
              <a:rPr lang="en-US" dirty="0" smtClean="0"/>
            </a:br>
            <a:r>
              <a:rPr lang="en-US" dirty="0" smtClean="0"/>
              <a:t>and the benefits of process</a:t>
            </a:r>
            <a:br>
              <a:rPr lang="en-US" dirty="0" smtClean="0"/>
            </a:br>
            <a:r>
              <a:rPr lang="en-US" dirty="0" smtClean="0"/>
              <a:t>discipline.</a:t>
            </a:r>
          </a:p>
        </p:txBody>
      </p:sp>
      <p:pic>
        <p:nvPicPr>
          <p:cNvPr id="163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71800"/>
            <a:ext cx="40386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2390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Process basics</a:t>
            </a:r>
          </a:p>
          <a:p>
            <a:pPr marL="0" indent="0" eaLnBrk="1" hangingPunct="1"/>
            <a:r>
              <a:rPr lang="en-US" dirty="0" smtClean="0"/>
              <a:t>The importance of process discipline</a:t>
            </a:r>
          </a:p>
          <a:p>
            <a:pPr marL="0" indent="0" eaLnBrk="1" hangingPunct="1"/>
            <a:r>
              <a:rPr lang="en-US" dirty="0" smtClean="0"/>
              <a:t>Establishing process discipline</a:t>
            </a:r>
          </a:p>
          <a:p>
            <a:pPr marL="0" indent="0" eaLnBrk="1" hangingPunct="1"/>
            <a:r>
              <a:rPr lang="en-US" dirty="0" smtClean="0"/>
              <a:t>Rogue Pilot Exercise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80998" y="4068992"/>
            <a:ext cx="2146806" cy="1707920"/>
            <a:chOff x="6280998" y="4068992"/>
            <a:chExt cx="2146806" cy="1707920"/>
          </a:xfrm>
        </p:grpSpPr>
        <p:pic>
          <p:nvPicPr>
            <p:cNvPr id="1026" name="Picture 2" descr="C:\Users\mkasunic\Desktop\iStock_000006706811XSma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198" y="4495800"/>
              <a:ext cx="1956407" cy="128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280998" y="4068992"/>
              <a:ext cx="214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8000"/>
                  </a:solidFill>
                </a:rPr>
                <a:t>Keeping On Track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8" name="Isosceles Triangle 1"/>
          <p:cNvSpPr>
            <a:spLocks noChangeArrowheads="1"/>
          </p:cNvSpPr>
          <p:nvPr/>
        </p:nvSpPr>
        <p:spPr bwMode="auto">
          <a:xfrm rot="5400000">
            <a:off x="-774700" y="1453425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65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Lead by Example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A key to getting the team to follow the defined process is your behavior.</a:t>
            </a:r>
          </a:p>
          <a:p>
            <a:pPr marL="0" indent="0" eaLnBrk="1" hangingPunct="1"/>
            <a:r>
              <a:rPr lang="en-US" dirty="0" smtClean="0"/>
              <a:t>If you don’t follow the process and require that the team members follow the process, they are unlikely to do so.</a:t>
            </a:r>
          </a:p>
          <a:p>
            <a:pPr marL="0" indent="0" eaLnBrk="1" hangingPunct="1"/>
            <a:r>
              <a:rPr lang="en-US" dirty="0" smtClean="0"/>
              <a:t>A major opportunity for you to demonstrate process discipline is during the weekly meeting.</a:t>
            </a:r>
          </a:p>
        </p:txBody>
      </p:sp>
      <p:pic>
        <p:nvPicPr>
          <p:cNvPr id="1741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3355975"/>
            <a:ext cx="3627437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Use the TSP Weekly Meeting to Set an Example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868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dirty="0" smtClean="0"/>
              <a:t>The script WEEK describes the process for the weekly meeting.*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dirty="0" smtClean="0"/>
              <a:t>After following the script a few times, some may be tempted to conduct the meeting without consulting the script.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dirty="0" smtClean="0"/>
              <a:t>The danger here is that without meaning to, process steps are inadvertently skipped. For example,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 smtClean="0"/>
              <a:t>meeting roles are not assigned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 smtClean="0"/>
              <a:t>no agenda or the agenda is not reviewed at beginning of the meeting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 smtClean="0"/>
              <a:t>the agenda isn’t followed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 smtClean="0"/>
              <a:t>action items are not recorded or reviewed at end of meeting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1800" dirty="0" smtClean="0"/>
              <a:t>a meeting report isn’t produced and distributed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dirty="0" smtClean="0"/>
              <a:t>When process steps are skipped, weekly meetings are inefficient and less productive.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1800" dirty="0" smtClean="0"/>
              <a:t>Your behavior in the weekly meeting sets the standard for your team.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533399" y="6248400"/>
            <a:ext cx="50815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dirty="0" smtClean="0"/>
              <a:t>* See </a:t>
            </a:r>
            <a:r>
              <a:rPr lang="en-US" sz="1200" dirty="0"/>
              <a:t>the TSP script, </a:t>
            </a:r>
            <a:r>
              <a:rPr lang="en-US" sz="1200" i="1" dirty="0" smtClean="0"/>
              <a:t>WEEK</a:t>
            </a:r>
            <a:r>
              <a:rPr lang="en-US" sz="1200" dirty="0" smtClean="0"/>
              <a:t>, </a:t>
            </a:r>
            <a:r>
              <a:rPr lang="en-US" sz="1200" dirty="0"/>
              <a:t>included at the end of this course module.</a:t>
            </a:r>
          </a:p>
        </p:txBody>
      </p:sp>
      <p:sp>
        <p:nvSpPr>
          <p:cNvPr id="3" name="Action Button: Forward or Next 2">
            <a:hlinkClick r:id="rId3" action="ppaction://hlinkfile" highlightClick="1"/>
          </p:cNvPr>
          <p:cNvSpPr/>
          <p:nvPr/>
        </p:nvSpPr>
        <p:spPr bwMode="auto">
          <a:xfrm>
            <a:off x="5514975" y="6296025"/>
            <a:ext cx="200025" cy="200025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Following the Process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key questions are</a:t>
            </a:r>
          </a:p>
          <a:p>
            <a:pPr lvl="1" eaLnBrk="1" hangingPunct="1"/>
            <a:r>
              <a:rPr lang="en-US" dirty="0" smtClean="0"/>
              <a:t>Are the team’s processes </a:t>
            </a:r>
            <a:br>
              <a:rPr lang="en-US" dirty="0" smtClean="0"/>
            </a:br>
            <a:r>
              <a:rPr lang="en-US" dirty="0" smtClean="0"/>
              <a:t>documented?</a:t>
            </a:r>
          </a:p>
          <a:p>
            <a:pPr lvl="1" eaLnBrk="1" hangingPunct="1"/>
            <a:r>
              <a:rPr lang="en-US" dirty="0" smtClean="0"/>
              <a:t>Are the team members </a:t>
            </a:r>
            <a:br>
              <a:rPr lang="en-US" dirty="0" smtClean="0"/>
            </a:br>
            <a:r>
              <a:rPr lang="en-US" dirty="0" smtClean="0"/>
              <a:t>following the processes?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r>
              <a:rPr lang="en-US" dirty="0" smtClean="0"/>
              <a:t>Who, on the team, can help you with understanding where the team stands with respect to these questions?</a:t>
            </a:r>
          </a:p>
        </p:txBody>
      </p:sp>
      <p:pic>
        <p:nvPicPr>
          <p:cNvPr id="2051" name="Picture 3" descr="C:\Users\mkasunic\Desktop\iStock_00001690883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219200"/>
            <a:ext cx="3144463" cy="235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ad\dfs\Users\mkasunic\Documents\iStock\Question Mark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3" b="96663" l="10000" r="90000">
                        <a14:foregroundMark x1="54667" y1="31930" x2="54667" y2="31930"/>
                        <a14:foregroundMark x1="58233" y1="41031" x2="58233" y2="41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990600"/>
            <a:ext cx="1155700" cy="101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60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Work with the Process Manager</a:t>
            </a:r>
          </a:p>
        </p:txBody>
      </p:sp>
      <p:sp>
        <p:nvSpPr>
          <p:cNvPr id="20483" name="Rectangle 261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229600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 sz="1800" dirty="0" smtClean="0"/>
              <a:t>The process manager is responsible for ensuring that the  team’s processes are documented and followed.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1800" dirty="0" smtClean="0"/>
              <a:t>Initially, the coach will be helping the process manager with their responsibilities.</a:t>
            </a:r>
          </a:p>
        </p:txBody>
      </p:sp>
      <p:pic>
        <p:nvPicPr>
          <p:cNvPr id="6147" name="Picture 3" descr="\\ad\dfs\Users\mkasunic\Documents\iStock\iStock_00001620967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43200"/>
            <a:ext cx="2947575" cy="195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3" name="012871d6-004d-4897-9540-33da8990d824" descr="393F866D-4537-4459-9A7F-2B79F00B6623@se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786414"/>
            <a:ext cx="2903483" cy="209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Are Processes Being Followed?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205714"/>
              </p:ext>
            </p:extLst>
          </p:nvPr>
        </p:nvGraphicFramePr>
        <p:xfrm>
          <a:off x="5029200" y="1219200"/>
          <a:ext cx="3428409" cy="4784598"/>
        </p:xfrm>
        <a:graphic>
          <a:graphicData uri="http://schemas.openxmlformats.org/drawingml/2006/table">
            <a:tbl>
              <a:tblPr firstRow="1" firstCol="1" bandRow="1"/>
              <a:tblGrid>
                <a:gridCol w="1533762"/>
                <a:gridCol w="541328"/>
                <a:gridCol w="627038"/>
                <a:gridCol w="726281"/>
              </a:tblGrid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Time in Phase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Phase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Planning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496.5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361.6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Requirements (REQ)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52.0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33.0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System Test Plan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6.3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REQ Inspection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32.0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0.0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High-Level Design (HLD)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26.5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Integration Test Plan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HLD Inspection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0.0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Detailed-Level Design (DLD)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72.3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54.1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DLD Review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11.0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7.9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Development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7.5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DLD Inspection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0.0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Code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478.5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316.5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Code Review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Code Inspection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83.5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0.0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Unit Test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5.0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5.2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Build &amp;Integration Test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3.3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5.5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System Test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1368.8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862.7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Postmortem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16.0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18.2</a:t>
                      </a:r>
                      <a:endParaRPr lang="en-US" sz="13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Totals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3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2685.4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88925" algn="ctr"/>
                        </a:tabLst>
                      </a:pP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3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1685.0</a:t>
                      </a:r>
                      <a:endParaRPr lang="en-US" sz="13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33" marR="5413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295400"/>
            <a:ext cx="4114800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sz="1600" dirty="0"/>
              <a:t>You can also glean whether process discipline is an issue by reviewing data that is generated and stored in the plan. 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1600" dirty="0"/>
              <a:t>Look at the </a:t>
            </a:r>
            <a:r>
              <a:rPr lang="en-US" sz="1600" i="1" dirty="0"/>
              <a:t>plan summary </a:t>
            </a:r>
            <a:r>
              <a:rPr lang="en-US" sz="1600" dirty="0"/>
              <a:t>form to the right. </a:t>
            </a:r>
          </a:p>
          <a:p>
            <a:pPr marL="225425" lvl="1" indent="1588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1600" dirty="0"/>
              <a:t>Does this team </a:t>
            </a:r>
            <a:r>
              <a:rPr lang="en-US" sz="1600" dirty="0" smtClean="0"/>
              <a:t>seem </a:t>
            </a:r>
            <a:r>
              <a:rPr lang="en-US" sz="1600" dirty="0"/>
              <a:t>to be following its process?</a:t>
            </a:r>
          </a:p>
          <a:p>
            <a:pPr marL="461963" lvl="1" indent="-234950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1600" dirty="0"/>
              <a:t>Why or why not?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86483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Visit Team Members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1800" dirty="0" smtClean="0"/>
              <a:t>Visit each team member every few days to see how he or she is doing.</a:t>
            </a:r>
          </a:p>
          <a:p>
            <a:pPr lvl="1" eaLnBrk="1" hangingPunct="1">
              <a:defRPr/>
            </a:pPr>
            <a:r>
              <a:rPr lang="en-US" sz="1800" dirty="0" smtClean="0"/>
              <a:t>Ensure that the team member is following the process and recording data. </a:t>
            </a:r>
          </a:p>
          <a:p>
            <a:pPr lvl="1" eaLnBrk="1" hangingPunct="1">
              <a:defRPr/>
            </a:pPr>
            <a:r>
              <a:rPr lang="en-US" sz="1800" dirty="0" smtClean="0"/>
              <a:t>If a team member is not following the process and recording data, find out why.</a:t>
            </a:r>
          </a:p>
          <a:p>
            <a:pPr lvl="2" eaLnBrk="1" hangingPunct="1">
              <a:defRPr/>
            </a:pPr>
            <a:r>
              <a:rPr lang="en-US" sz="1800" dirty="0" smtClean="0"/>
              <a:t>If it’s because the process is incomplete, </a:t>
            </a:r>
            <a:br>
              <a:rPr lang="en-US" sz="1800" dirty="0" smtClean="0"/>
            </a:br>
            <a:r>
              <a:rPr lang="en-US" sz="1800" dirty="0" smtClean="0"/>
              <a:t>inconvenient  or not appropriate, then </a:t>
            </a:r>
            <a:br>
              <a:rPr lang="en-US" sz="1800" dirty="0" smtClean="0"/>
            </a:br>
            <a:r>
              <a:rPr lang="en-US" sz="1800" dirty="0" smtClean="0"/>
              <a:t>have the team fix the process.</a:t>
            </a:r>
          </a:p>
          <a:p>
            <a:pPr lvl="2" eaLnBrk="1" hangingPunct="1">
              <a:defRPr/>
            </a:pPr>
            <a:r>
              <a:rPr lang="en-US" sz="1800" dirty="0" smtClean="0"/>
              <a:t>Otherwise, insist that the team member </a:t>
            </a:r>
            <a:br>
              <a:rPr lang="en-US" sz="1800" dirty="0" smtClean="0"/>
            </a:br>
            <a:r>
              <a:rPr lang="en-US" sz="1800" dirty="0" smtClean="0"/>
              <a:t>follow the process.</a:t>
            </a:r>
          </a:p>
          <a:p>
            <a:pPr marL="800100" lvl="2" indent="0" eaLnBrk="1" hangingPunct="1">
              <a:buFont typeface="Arial" charset="0"/>
              <a:buNone/>
              <a:defRPr/>
            </a:pPr>
            <a:r>
              <a:rPr lang="en-US" sz="1800" dirty="0" smtClean="0"/>
              <a:t>The coach can help you to maintain process </a:t>
            </a:r>
            <a:br>
              <a:rPr lang="en-US" sz="1800" dirty="0" smtClean="0"/>
            </a:br>
            <a:r>
              <a:rPr lang="en-US" sz="1800" dirty="0" smtClean="0"/>
              <a:t>discipline by looking at individual data and </a:t>
            </a:r>
            <a:br>
              <a:rPr lang="en-US" sz="1800" dirty="0" smtClean="0"/>
            </a:br>
            <a:r>
              <a:rPr lang="en-US" sz="1800" dirty="0" smtClean="0"/>
              <a:t>providing detailed mentoring and coaching.</a:t>
            </a: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743200"/>
            <a:ext cx="2286000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Overcoming Resistance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3886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You should expect there to be someone who will object to gathering data or trying anything new.</a:t>
            </a:r>
          </a:p>
          <a:p>
            <a:pPr marL="0" indent="0" eaLnBrk="1" hangingPunct="1">
              <a:spcAft>
                <a:spcPct val="20000"/>
              </a:spcAft>
            </a:pPr>
            <a:r>
              <a:rPr lang="en-US" sz="2000" dirty="0" smtClean="0"/>
              <a:t>Guidelines for handling objections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sz="2000" dirty="0" smtClean="0"/>
              <a:t>act quickly, but thoughtfully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sz="2000" dirty="0" smtClean="0"/>
              <a:t>listen carefully to all complaints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sz="2000" dirty="0" smtClean="0"/>
              <a:t>be firm</a:t>
            </a:r>
          </a:p>
          <a:p>
            <a:pPr lvl="1" eaLnBrk="1" hangingPunct="1"/>
            <a:r>
              <a:rPr lang="en-US" sz="2000" dirty="0" smtClean="0"/>
              <a:t>be timely</a:t>
            </a:r>
          </a:p>
          <a:p>
            <a:pPr marL="0" indent="0" eaLnBrk="1" hangingPunct="1">
              <a:spcAft>
                <a:spcPct val="20000"/>
              </a:spcAft>
            </a:pPr>
            <a:r>
              <a:rPr lang="en-US" sz="2000" dirty="0" smtClean="0"/>
              <a:t>Motivate the team to follow the process.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sz="2000" dirty="0" smtClean="0"/>
              <a:t>Set goals that can be achieved by following the process.</a:t>
            </a:r>
          </a:p>
          <a:p>
            <a:pPr lvl="1" eaLnBrk="1" hangingPunct="1"/>
            <a:r>
              <a:rPr lang="en-US" sz="2000" dirty="0" smtClean="0"/>
              <a:t>Recognize team and individual accomplishment.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5486400"/>
            <a:ext cx="7239000" cy="70802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+mn-ea"/>
              </a:rPr>
              <a:t>Let’s revisit the initial weekly meeting exercise. How would you answer those questions now?</a:t>
            </a:r>
          </a:p>
        </p:txBody>
      </p:sp>
      <p:pic>
        <p:nvPicPr>
          <p:cNvPr id="2253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275431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2390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Process basics</a:t>
            </a:r>
          </a:p>
          <a:p>
            <a:pPr marL="0" indent="0" eaLnBrk="1" hangingPunct="1"/>
            <a:r>
              <a:rPr lang="en-US" dirty="0" smtClean="0"/>
              <a:t>The importance of process discipline</a:t>
            </a:r>
          </a:p>
          <a:p>
            <a:pPr marL="0" indent="0" eaLnBrk="1" hangingPunct="1"/>
            <a:r>
              <a:rPr lang="en-US" dirty="0" smtClean="0"/>
              <a:t>Establishing process discipline</a:t>
            </a:r>
          </a:p>
          <a:p>
            <a:pPr marL="0" indent="0" eaLnBrk="1" hangingPunct="1"/>
            <a:r>
              <a:rPr lang="en-US" dirty="0" smtClean="0"/>
              <a:t>Rogue Pilot Exercise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394749" y="2886303"/>
            <a:ext cx="337363" cy="290830"/>
          </a:xfrm>
          <a:prstGeom prst="triangle">
            <a:avLst/>
          </a:prstGeom>
          <a:solidFill>
            <a:srgbClr val="FF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80998" y="4068992"/>
            <a:ext cx="2146806" cy="1707920"/>
            <a:chOff x="6280998" y="4068992"/>
            <a:chExt cx="2146806" cy="1707920"/>
          </a:xfrm>
        </p:grpSpPr>
        <p:pic>
          <p:nvPicPr>
            <p:cNvPr id="6" name="Picture 2" descr="C:\Users\mkasunic\Desktop\iStock_000006706811XSma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6198" y="4495800"/>
              <a:ext cx="1956407" cy="128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280998" y="4068992"/>
              <a:ext cx="214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8000"/>
                  </a:solidFill>
                </a:rPr>
                <a:t>Keeping On Track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675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Rogue Pilot Exercise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455025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Purpose: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to understand the importance of </a:t>
            </a:r>
            <a:br>
              <a:rPr lang="en-US" sz="2000" dirty="0" smtClean="0"/>
            </a:br>
            <a:r>
              <a:rPr lang="en-US" sz="2000" dirty="0" smtClean="0"/>
              <a:t>establishing process discipline with </a:t>
            </a:r>
            <a:br>
              <a:rPr lang="en-US" sz="2000" dirty="0" smtClean="0"/>
            </a:br>
            <a:r>
              <a:rPr lang="en-US" sz="2000" i="1" dirty="0" smtClean="0"/>
              <a:t>all</a:t>
            </a:r>
            <a:r>
              <a:rPr lang="en-US" sz="2000" dirty="0" smtClean="0"/>
              <a:t> members of the team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to acquire ideas about how to handle difficult team members </a:t>
            </a:r>
            <a:endParaRPr lang="en-US" sz="1400" dirty="0" smtClean="0"/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As homework: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Read the rogue pilot case study.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Answer the exercise questions.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Be ready to discuss your answers with the class.</a:t>
            </a:r>
            <a:endParaRPr lang="en-US" sz="1400" dirty="0" smtClean="0"/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Tomorrow morning we will have a 30-minute class discussion.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130300"/>
            <a:ext cx="262731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2000" dirty="0" smtClean="0"/>
              <a:t>Process discipline is critical for teams that want to perform consistently and know how to improve.</a:t>
            </a:r>
          </a:p>
          <a:p>
            <a:pPr marL="0" indent="0" eaLnBrk="1" hangingPunct="1"/>
            <a:r>
              <a:rPr lang="en-US" sz="2000" dirty="0" smtClean="0"/>
              <a:t>Process discipline must be established at the outset.</a:t>
            </a:r>
          </a:p>
          <a:p>
            <a:pPr marL="0" indent="0" eaLnBrk="1" hangingPunct="1"/>
            <a:r>
              <a:rPr lang="en-US" sz="2000" dirty="0" smtClean="0"/>
              <a:t>The team leader establishes and promotes process discipline through the example they set.</a:t>
            </a:r>
          </a:p>
          <a:p>
            <a:pPr marL="0" indent="0" eaLnBrk="1" hangingPunct="1"/>
            <a:r>
              <a:rPr lang="en-US" sz="2000" dirty="0" smtClean="0"/>
              <a:t>The consequences of poor process discipline can be serious and </a:t>
            </a:r>
            <a:br>
              <a:rPr lang="en-US" sz="2000" dirty="0" smtClean="0"/>
            </a:br>
            <a:r>
              <a:rPr lang="en-US" sz="2000" dirty="0" smtClean="0"/>
              <a:t>far-reaching.</a:t>
            </a:r>
          </a:p>
          <a:p>
            <a:pPr marL="0" indent="0" eaLnBrk="1" hangingPunct="1"/>
            <a:r>
              <a:rPr lang="en-US" sz="2000" dirty="0" smtClean="0"/>
              <a:t>When team leader attention and motivation is lacking, team members may slip back into old habits.</a:t>
            </a:r>
          </a:p>
          <a:p>
            <a:pPr marL="0" indent="0" eaLnBrk="1" hangingPunct="1"/>
            <a:r>
              <a:rPr lang="en-US" sz="2000" dirty="0" smtClean="0"/>
              <a:t>With appropriate attention, process discipline </a:t>
            </a:r>
            <a:br>
              <a:rPr lang="en-US" sz="2000" dirty="0" smtClean="0"/>
            </a:br>
            <a:r>
              <a:rPr lang="en-US" sz="2000" dirty="0" smtClean="0"/>
              <a:t>will become routine over time.  </a:t>
            </a:r>
          </a:p>
          <a:p>
            <a:pPr marL="0" indent="0" eaLnBrk="1" hangingPunct="1"/>
            <a:endParaRPr lang="en-US" sz="2000" dirty="0" smtClean="0"/>
          </a:p>
        </p:txBody>
      </p:sp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43" y="45021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charset="0"/>
              </a:rPr>
              <a:t>What is a process?</a:t>
            </a:r>
          </a:p>
        </p:txBody>
      </p:sp>
    </p:spTree>
    <p:extLst>
      <p:ext uri="{BB962C8B-B14F-4D97-AF65-F5344CB8AC3E}">
        <p14:creationId xmlns:p14="http://schemas.microsoft.com/office/powerpoint/2010/main" val="2100493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904" y="1295400"/>
            <a:ext cx="8237538" cy="434009"/>
          </a:xfrm>
        </p:spPr>
        <p:txBody>
          <a:bodyPr/>
          <a:lstStyle/>
          <a:p>
            <a:r>
              <a:rPr lang="en-US" sz="1800" dirty="0" smtClean="0"/>
              <a:t>A systematic series of actions directed to some end.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058027" y="1679089"/>
            <a:ext cx="1525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Dictionary.com</a:t>
            </a:r>
            <a:endParaRPr lang="en-US" sz="1600" i="1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gray">
          <a:xfrm>
            <a:off x="559904" y="2217530"/>
            <a:ext cx="8237538" cy="43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</a:rPr>
              <a:t>A method of doing or producing something.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58027" y="2543481"/>
            <a:ext cx="2416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World English Dictionary</a:t>
            </a:r>
            <a:endParaRPr lang="en-US" sz="1600" i="1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gray">
          <a:xfrm>
            <a:off x="559904" y="3139660"/>
            <a:ext cx="8237538" cy="43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</a:rPr>
              <a:t>A documented expression of a set of activities to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achieve a given purpose.</a:t>
            </a:r>
          </a:p>
          <a:p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58027" y="3431064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CMMI V1.2</a:t>
            </a:r>
            <a:endParaRPr lang="en-US" sz="1600" i="1" dirty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3074" name="Picture 2" descr="\\ad\dfs\users\mkasunic\Documents\Graphics - Kas\iStock\Process fl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22" y="5410200"/>
            <a:ext cx="1301059" cy="97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58027" y="4495800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i="1" dirty="0" smtClean="0">
                <a:solidFill>
                  <a:srgbClr val="000000"/>
                </a:solidFill>
                <a:ea typeface="+mn-ea"/>
              </a:rPr>
              <a:t>IEEE  12207</a:t>
            </a:r>
            <a:endParaRPr lang="en-US" sz="1600" i="1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gray">
          <a:xfrm>
            <a:off x="559904" y="4061791"/>
            <a:ext cx="8237538" cy="43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SzPct val="70000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163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•"/>
              <a:defRPr>
                <a:solidFill>
                  <a:srgbClr val="3C4F82"/>
                </a:solidFill>
                <a:latin typeface="+mn-lt"/>
              </a:defRPr>
            </a:lvl2pPr>
            <a:lvl3pPr marL="576263" indent="-179388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rgbClr val="3C4F82"/>
                </a:solidFill>
                <a:latin typeface="+mn-lt"/>
              </a:defRPr>
            </a:lvl3pPr>
            <a:lvl4pPr marL="858838" indent="-168275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Char char="•"/>
              <a:defRPr>
                <a:solidFill>
                  <a:schemeClr val="bg2"/>
                </a:solidFill>
                <a:latin typeface="+mn-lt"/>
              </a:defRPr>
            </a:lvl4pPr>
            <a:lvl5pPr marL="11430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800" dirty="0"/>
              <a:t>A set of interrelated or interacting activities which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transforms </a:t>
            </a:r>
            <a:r>
              <a:rPr lang="en-US" sz="1800" dirty="0"/>
              <a:t>inputs into </a:t>
            </a:r>
            <a:r>
              <a:rPr lang="en-US" sz="1800" dirty="0" smtClean="0"/>
              <a:t>outputs.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66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Descriptions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91" y="4911976"/>
            <a:ext cx="1442785" cy="1438627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1321042" y="1229600"/>
            <a:ext cx="1494650" cy="1562590"/>
            <a:chOff x="708993" y="1452769"/>
            <a:chExt cx="2441713" cy="255270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993" y="1454428"/>
              <a:ext cx="1275522" cy="127552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184" y="1452769"/>
              <a:ext cx="1275522" cy="1275522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993" y="2729950"/>
              <a:ext cx="1275522" cy="127552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184" y="2728291"/>
              <a:ext cx="1275522" cy="1275522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1469591" y="3132331"/>
            <a:ext cx="1272531" cy="1485067"/>
            <a:chOff x="1469591" y="3006211"/>
            <a:chExt cx="1272531" cy="1485067"/>
          </a:xfrm>
        </p:grpSpPr>
        <p:sp>
          <p:nvSpPr>
            <p:cNvPr id="7" name="Rectangle 50"/>
            <p:cNvSpPr>
              <a:spLocks noChangeAspect="1" noChangeArrowheads="1"/>
            </p:cNvSpPr>
            <p:nvPr/>
          </p:nvSpPr>
          <p:spPr bwMode="auto">
            <a:xfrm>
              <a:off x="1670269" y="3056024"/>
              <a:ext cx="208014" cy="826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8" name="Rectangle 51"/>
            <p:cNvSpPr>
              <a:spLocks noChangeAspect="1" noChangeArrowheads="1"/>
            </p:cNvSpPr>
            <p:nvPr/>
          </p:nvSpPr>
          <p:spPr bwMode="auto">
            <a:xfrm>
              <a:off x="1670269" y="3138939"/>
              <a:ext cx="208014" cy="3305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9" name="Rectangle 52"/>
            <p:cNvSpPr>
              <a:spLocks noChangeAspect="1" noChangeArrowheads="1"/>
            </p:cNvSpPr>
            <p:nvPr/>
          </p:nvSpPr>
          <p:spPr bwMode="auto">
            <a:xfrm>
              <a:off x="1670269" y="3234006"/>
              <a:ext cx="208014" cy="823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0" name="Rectangle 53"/>
            <p:cNvSpPr>
              <a:spLocks noChangeAspect="1" noChangeArrowheads="1"/>
            </p:cNvSpPr>
            <p:nvPr/>
          </p:nvSpPr>
          <p:spPr bwMode="auto">
            <a:xfrm>
              <a:off x="1670269" y="3314135"/>
              <a:ext cx="208014" cy="329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1" name="Rectangle 54"/>
            <p:cNvSpPr>
              <a:spLocks noChangeAspect="1" noChangeArrowheads="1"/>
            </p:cNvSpPr>
            <p:nvPr/>
          </p:nvSpPr>
          <p:spPr bwMode="auto">
            <a:xfrm rot="18900000">
              <a:off x="1719673" y="3425076"/>
              <a:ext cx="125676" cy="12567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2" name="Rectangle 55"/>
            <p:cNvSpPr>
              <a:spLocks noChangeAspect="1" noChangeArrowheads="1"/>
            </p:cNvSpPr>
            <p:nvPr/>
          </p:nvSpPr>
          <p:spPr bwMode="auto">
            <a:xfrm>
              <a:off x="1670269" y="3626157"/>
              <a:ext cx="208014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3" name="Rectangle 56"/>
            <p:cNvSpPr>
              <a:spLocks noChangeAspect="1" noChangeArrowheads="1"/>
            </p:cNvSpPr>
            <p:nvPr/>
          </p:nvSpPr>
          <p:spPr bwMode="auto">
            <a:xfrm>
              <a:off x="2019560" y="3428543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4" name="Rectangle 58"/>
            <p:cNvSpPr>
              <a:spLocks noChangeAspect="1" noChangeArrowheads="1"/>
            </p:cNvSpPr>
            <p:nvPr/>
          </p:nvSpPr>
          <p:spPr bwMode="auto">
            <a:xfrm>
              <a:off x="2019560" y="3626157"/>
              <a:ext cx="207148" cy="1056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5" name="Rectangle 59"/>
            <p:cNvSpPr>
              <a:spLocks noChangeAspect="1" noChangeArrowheads="1"/>
            </p:cNvSpPr>
            <p:nvPr/>
          </p:nvSpPr>
          <p:spPr bwMode="auto">
            <a:xfrm>
              <a:off x="2019560" y="3715312"/>
              <a:ext cx="207148" cy="3305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6" name="Rectangle 60"/>
            <p:cNvSpPr>
              <a:spLocks noChangeAspect="1" noChangeArrowheads="1"/>
            </p:cNvSpPr>
            <p:nvPr/>
          </p:nvSpPr>
          <p:spPr bwMode="auto">
            <a:xfrm>
              <a:off x="2019560" y="3807302"/>
              <a:ext cx="207148" cy="901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7" name="Rectangle 61"/>
            <p:cNvSpPr>
              <a:spLocks noChangeAspect="1" noChangeArrowheads="1"/>
            </p:cNvSpPr>
            <p:nvPr/>
          </p:nvSpPr>
          <p:spPr bwMode="auto">
            <a:xfrm>
              <a:off x="2019560" y="3897441"/>
              <a:ext cx="207148" cy="3293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8" name="Rectangle 62"/>
            <p:cNvSpPr>
              <a:spLocks noChangeAspect="1" noChangeArrowheads="1"/>
            </p:cNvSpPr>
            <p:nvPr/>
          </p:nvSpPr>
          <p:spPr bwMode="auto">
            <a:xfrm rot="18900000">
              <a:off x="2065496" y="3998849"/>
              <a:ext cx="125676" cy="1248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19" name="Rectangle 63"/>
            <p:cNvSpPr>
              <a:spLocks noChangeAspect="1" noChangeArrowheads="1"/>
            </p:cNvSpPr>
            <p:nvPr/>
          </p:nvSpPr>
          <p:spPr bwMode="auto">
            <a:xfrm>
              <a:off x="2026494" y="4189528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0" name="Rectangle 64"/>
            <p:cNvSpPr>
              <a:spLocks noChangeAspect="1" noChangeArrowheads="1"/>
            </p:cNvSpPr>
            <p:nvPr/>
          </p:nvSpPr>
          <p:spPr bwMode="auto">
            <a:xfrm>
              <a:off x="2381851" y="3428543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1" name="Rectangle 65"/>
            <p:cNvSpPr>
              <a:spLocks noChangeAspect="1" noChangeArrowheads="1"/>
            </p:cNvSpPr>
            <p:nvPr/>
          </p:nvSpPr>
          <p:spPr bwMode="auto">
            <a:xfrm>
              <a:off x="2381851" y="3626157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2" name="Rectangle 66"/>
            <p:cNvSpPr>
              <a:spLocks noChangeAspect="1" noChangeArrowheads="1"/>
            </p:cNvSpPr>
            <p:nvPr/>
          </p:nvSpPr>
          <p:spPr bwMode="auto">
            <a:xfrm>
              <a:off x="2381851" y="3807302"/>
              <a:ext cx="207148" cy="12220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3" name="Oval 67"/>
            <p:cNvSpPr>
              <a:spLocks noChangeAspect="1" noChangeArrowheads="1"/>
            </p:cNvSpPr>
            <p:nvPr/>
          </p:nvSpPr>
          <p:spPr bwMode="auto">
            <a:xfrm>
              <a:off x="2414787" y="3998849"/>
              <a:ext cx="137810" cy="13781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4" name="Line 68"/>
            <p:cNvSpPr>
              <a:spLocks noChangeAspect="1" noChangeShapeType="1"/>
            </p:cNvSpPr>
            <p:nvPr/>
          </p:nvSpPr>
          <p:spPr bwMode="auto">
            <a:xfrm>
              <a:off x="1780343" y="3176326"/>
              <a:ext cx="0" cy="4853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med" len="med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5" name="Line 69"/>
            <p:cNvSpPr>
              <a:spLocks noChangeAspect="1" noChangeShapeType="1"/>
            </p:cNvSpPr>
            <p:nvPr/>
          </p:nvSpPr>
          <p:spPr bwMode="auto">
            <a:xfrm>
              <a:off x="1780343" y="3345337"/>
              <a:ext cx="0" cy="572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6" name="Line 70"/>
            <p:cNvSpPr>
              <a:spLocks noChangeAspect="1" noChangeShapeType="1"/>
            </p:cNvSpPr>
            <p:nvPr/>
          </p:nvSpPr>
          <p:spPr bwMode="auto">
            <a:xfrm>
              <a:off x="1780343" y="3576753"/>
              <a:ext cx="0" cy="49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7" name="Line 71"/>
            <p:cNvSpPr>
              <a:spLocks noChangeAspect="1" noChangeShapeType="1"/>
            </p:cNvSpPr>
            <p:nvPr/>
          </p:nvSpPr>
          <p:spPr bwMode="auto">
            <a:xfrm>
              <a:off x="2124433" y="3555951"/>
              <a:ext cx="0" cy="7020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8" name="Line 72"/>
            <p:cNvSpPr>
              <a:spLocks noChangeAspect="1" noChangeShapeType="1"/>
            </p:cNvSpPr>
            <p:nvPr/>
          </p:nvSpPr>
          <p:spPr bwMode="auto">
            <a:xfrm>
              <a:off x="2124433" y="3748365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9" name="Line 73"/>
            <p:cNvSpPr>
              <a:spLocks noChangeAspect="1" noChangeShapeType="1"/>
            </p:cNvSpPr>
            <p:nvPr/>
          </p:nvSpPr>
          <p:spPr bwMode="auto">
            <a:xfrm>
              <a:off x="2127034" y="3932978"/>
              <a:ext cx="0" cy="416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0" name="Line 74"/>
            <p:cNvSpPr>
              <a:spLocks noChangeAspect="1" noChangeShapeType="1"/>
            </p:cNvSpPr>
            <p:nvPr/>
          </p:nvSpPr>
          <p:spPr bwMode="auto">
            <a:xfrm>
              <a:off x="2127034" y="4146192"/>
              <a:ext cx="0" cy="4160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1" name="Line 75"/>
            <p:cNvSpPr>
              <a:spLocks noChangeAspect="1" noChangeShapeType="1"/>
            </p:cNvSpPr>
            <p:nvPr/>
          </p:nvSpPr>
          <p:spPr bwMode="auto">
            <a:xfrm>
              <a:off x="2212839" y="4062986"/>
              <a:ext cx="8840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2" name="Line 76"/>
            <p:cNvSpPr>
              <a:spLocks noChangeAspect="1" noChangeShapeType="1"/>
            </p:cNvSpPr>
            <p:nvPr/>
          </p:nvSpPr>
          <p:spPr bwMode="auto">
            <a:xfrm flipV="1">
              <a:off x="2301245" y="3493547"/>
              <a:ext cx="0" cy="56943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3" name="Line 77"/>
            <p:cNvSpPr>
              <a:spLocks noChangeAspect="1" noChangeShapeType="1"/>
            </p:cNvSpPr>
            <p:nvPr/>
          </p:nvSpPr>
          <p:spPr bwMode="auto">
            <a:xfrm>
              <a:off x="2301245" y="3490947"/>
              <a:ext cx="78005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4" name="Line 78"/>
            <p:cNvSpPr>
              <a:spLocks noChangeAspect="1" noChangeShapeType="1"/>
            </p:cNvSpPr>
            <p:nvPr/>
          </p:nvSpPr>
          <p:spPr bwMode="auto">
            <a:xfrm>
              <a:off x="2233641" y="4255400"/>
              <a:ext cx="2860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5" name="Line 79"/>
            <p:cNvSpPr>
              <a:spLocks noChangeAspect="1" noChangeShapeType="1"/>
            </p:cNvSpPr>
            <p:nvPr/>
          </p:nvSpPr>
          <p:spPr bwMode="auto">
            <a:xfrm flipV="1">
              <a:off x="2262243" y="4065586"/>
              <a:ext cx="0" cy="18721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6" name="Line 80"/>
            <p:cNvSpPr>
              <a:spLocks noChangeAspect="1" noChangeShapeType="1"/>
            </p:cNvSpPr>
            <p:nvPr/>
          </p:nvSpPr>
          <p:spPr bwMode="auto">
            <a:xfrm>
              <a:off x="2488458" y="3555951"/>
              <a:ext cx="0" cy="7020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7" name="Line 81"/>
            <p:cNvSpPr>
              <a:spLocks noChangeAspect="1" noChangeShapeType="1"/>
            </p:cNvSpPr>
            <p:nvPr/>
          </p:nvSpPr>
          <p:spPr bwMode="auto">
            <a:xfrm>
              <a:off x="2488458" y="3748365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8" name="Line 82"/>
            <p:cNvSpPr>
              <a:spLocks noChangeAspect="1" noChangeShapeType="1"/>
            </p:cNvSpPr>
            <p:nvPr/>
          </p:nvSpPr>
          <p:spPr bwMode="auto">
            <a:xfrm>
              <a:off x="2488458" y="3932978"/>
              <a:ext cx="0" cy="6240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9" name="Line 83"/>
            <p:cNvSpPr>
              <a:spLocks noChangeAspect="1" noChangeShapeType="1"/>
            </p:cNvSpPr>
            <p:nvPr/>
          </p:nvSpPr>
          <p:spPr bwMode="auto">
            <a:xfrm>
              <a:off x="1863549" y="3484014"/>
              <a:ext cx="1551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40" name="Line 84"/>
            <p:cNvSpPr>
              <a:spLocks noChangeAspect="1" noChangeShapeType="1"/>
            </p:cNvSpPr>
            <p:nvPr/>
          </p:nvSpPr>
          <p:spPr bwMode="auto">
            <a:xfrm>
              <a:off x="1880884" y="3688561"/>
              <a:ext cx="13434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none" w="sm" len="sm"/>
              <a:tailEnd type="arrow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Char char="•"/>
              </a:pPr>
              <a:endParaRPr lang="en-US" sz="2000" dirty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2552597" y="3200594"/>
              <a:ext cx="189525" cy="43730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1469591" y="3006211"/>
              <a:ext cx="189525" cy="43730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1803850" y="4053974"/>
              <a:ext cx="189525" cy="437304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98" b="85593" l="13591" r="39448">
                          <a14:foregroundMark x1="26740" y1="10835" x2="26740" y2="10835"/>
                          <a14:backgroundMark x1="36133" y1="15194" x2="36133" y2="151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2" t="4342" r="57274" b="14064"/>
            <a:stretch/>
          </p:blipFill>
          <p:spPr>
            <a:xfrm>
              <a:off x="2058417" y="3094790"/>
              <a:ext cx="189525" cy="437304"/>
            </a:xfrm>
            <a:prstGeom prst="rect">
              <a:avLst/>
            </a:prstGeom>
          </p:spPr>
        </p:pic>
      </p:grpSp>
      <p:sp>
        <p:nvSpPr>
          <p:cNvPr id="51" name="TextBox 50"/>
          <p:cNvSpPr txBox="1"/>
          <p:nvPr/>
        </p:nvSpPr>
        <p:spPr>
          <a:xfrm>
            <a:off x="3815246" y="1752541"/>
            <a:ext cx="2172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ea typeface="+mn-ea"/>
              </a:rPr>
              <a:t>Organizational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15246" y="3565511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ea typeface="+mn-ea"/>
              </a:rPr>
              <a:t>Project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815246" y="5362543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ea typeface="+mn-ea"/>
              </a:rPr>
              <a:t>Personal</a:t>
            </a:r>
          </a:p>
        </p:txBody>
      </p:sp>
    </p:spTree>
    <p:extLst>
      <p:ext uri="{BB962C8B-B14F-4D97-AF65-F5344CB8AC3E}">
        <p14:creationId xmlns:p14="http://schemas.microsoft.com/office/powerpoint/2010/main" val="1279786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Personal 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Organizational and project process descriptions are helpful for providing context, but to actually use one of these processes, you need an operational process description. 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This operational description is called a </a:t>
            </a:r>
            <a:r>
              <a:rPr lang="en-US" i="1" dirty="0" smtClean="0"/>
              <a:t>personal process. </a:t>
            </a:r>
            <a:r>
              <a:rPr lang="en-US" dirty="0" smtClean="0"/>
              <a:t>It guides a team member in knowing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precisely what to do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the order in which to do it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4625" y="3285305"/>
            <a:ext cx="1935761" cy="193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28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>
                <a:latin typeface="Times" charset="0"/>
              </a:rPr>
              <a:t>Why define and </a:t>
            </a:r>
            <a:r>
              <a:rPr lang="en-US" sz="3600" i="1" dirty="0" smtClean="0">
                <a:latin typeface="Times" charset="0"/>
              </a:rPr>
              <a:t>describe a </a:t>
            </a:r>
            <a:r>
              <a:rPr lang="en-US" sz="3600" i="1" dirty="0">
                <a:latin typeface="Times" charset="0"/>
              </a:rPr>
              <a:t>process</a:t>
            </a:r>
            <a:r>
              <a:rPr lang="en-US" sz="3600" i="1" dirty="0" smtClean="0">
                <a:latin typeface="Times" charset="0"/>
              </a:rPr>
              <a:t>?</a:t>
            </a:r>
            <a:endParaRPr lang="en-US" sz="3600" i="1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49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5349</TotalTime>
  <Words>2115</Words>
  <Application>Microsoft Office PowerPoint</Application>
  <PresentationFormat>On-screen Show (4:3)</PresentationFormat>
  <Paragraphs>559</Paragraphs>
  <Slides>50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MS PGothic</vt:lpstr>
      <vt:lpstr>Arial</vt:lpstr>
      <vt:lpstr>Calibri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Initial Weekly Meeting Exercise</vt:lpstr>
      <vt:lpstr>Topics</vt:lpstr>
      <vt:lpstr>PowerPoint Presentation</vt:lpstr>
      <vt:lpstr>Definitions of Process</vt:lpstr>
      <vt:lpstr>Process Descriptions</vt:lpstr>
      <vt:lpstr>The Personal Process</vt:lpstr>
      <vt:lpstr>PowerPoint Presentation</vt:lpstr>
      <vt:lpstr>Why Define and Use a Personal Process?</vt:lpstr>
      <vt:lpstr>The TSP Process and Measurement Framework</vt:lpstr>
      <vt:lpstr>Relationships Within the Framework </vt:lpstr>
      <vt:lpstr>Elements of Process Scripts</vt:lpstr>
      <vt:lpstr>Example: Process Script</vt:lpstr>
      <vt:lpstr>TSP Measures</vt:lpstr>
      <vt:lpstr>The TSP Core Measures</vt:lpstr>
      <vt:lpstr>Core Measures Are Estimated and Then Tracked</vt:lpstr>
      <vt:lpstr>Measurements</vt:lpstr>
      <vt:lpstr>TSP Forms</vt:lpstr>
      <vt:lpstr>Examples of Forms Used in TSP</vt:lpstr>
      <vt:lpstr>Tool Support For Data Collection</vt:lpstr>
      <vt:lpstr>TSP Standards</vt:lpstr>
      <vt:lpstr>Example of a Standard</vt:lpstr>
      <vt:lpstr>Putting It All Together</vt:lpstr>
      <vt:lpstr>Bird’s Eye View of the Process</vt:lpstr>
      <vt:lpstr>Daily Collection of Data Against the Process</vt:lpstr>
      <vt:lpstr>Using the Process Data</vt:lpstr>
      <vt:lpstr>The Value of Defined Processes</vt:lpstr>
      <vt:lpstr>Topics</vt:lpstr>
      <vt:lpstr>PowerPoint Presentation</vt:lpstr>
      <vt:lpstr>Process Discipline Defined</vt:lpstr>
      <vt:lpstr>PowerPoint Presentation</vt:lpstr>
      <vt:lpstr>Why is Process Discipline Important?</vt:lpstr>
      <vt:lpstr>In the Absence of Process Discipline …</vt:lpstr>
      <vt:lpstr>PowerPoint Presentation</vt:lpstr>
      <vt:lpstr>TSP Process Behaviors</vt:lpstr>
      <vt:lpstr>Topics</vt:lpstr>
      <vt:lpstr>PowerPoint Presentation</vt:lpstr>
      <vt:lpstr>How to Establish Process Discipline</vt:lpstr>
      <vt:lpstr>Lead by Example</vt:lpstr>
      <vt:lpstr>Use the TSP Weekly Meeting to Set an Example</vt:lpstr>
      <vt:lpstr>Following the Process</vt:lpstr>
      <vt:lpstr>Work with the Process Manager</vt:lpstr>
      <vt:lpstr>Are Processes Being Followed?</vt:lpstr>
      <vt:lpstr>Visit Team Members</vt:lpstr>
      <vt:lpstr>Overcoming Resistance</vt:lpstr>
      <vt:lpstr>Topics</vt:lpstr>
      <vt:lpstr>Rogue Pilot Exercise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 Presentation (Full Color): Preformatted Design and Template Items</dc:title>
  <dc:creator>wrt</dc:creator>
  <cp:lastModifiedBy>wrn_loc_adm</cp:lastModifiedBy>
  <cp:revision>118</cp:revision>
  <cp:lastPrinted>2006-06-21T20:45:34Z</cp:lastPrinted>
  <dcterms:created xsi:type="dcterms:W3CDTF">2007-05-21T19:42:39Z</dcterms:created>
  <dcterms:modified xsi:type="dcterms:W3CDTF">2018-09-06T00:15:50Z</dcterms:modified>
</cp:coreProperties>
</file>